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y="6858000" cx="12192000"/>
  <p:notesSz cx="6858000" cy="9144000"/>
  <p:embeddedFontLst>
    <p:embeddedFont>
      <p:font typeface="Tahoma"/>
      <p:regular r:id="rId52"/>
      <p:bold r:id="rId53"/>
    </p:embeddedFont>
    <p:embeddedFont>
      <p:font typeface="Helvetica Neue"/>
      <p:regular r:id="rId54"/>
      <p:bold r:id="rId55"/>
      <p:italic r:id="rId56"/>
      <p:boldItalic r:id="rId57"/>
    </p:embeddedFont>
    <p:embeddedFont>
      <p:font typeface="Arial Black"/>
      <p:regular r:id="rId58"/>
    </p:embeddedFont>
    <p:embeddedFont>
      <p:font typeface="Helvetica Neue Light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E94822E-8C2B-4774-91FD-1A5D822B0D05}">
  <a:tblStyle styleId="{6E94822E-8C2B-4774-91FD-1A5D822B0D05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HelveticaNeueLight-boldItalic.fntdata"/><Relationship Id="rId61" Type="http://schemas.openxmlformats.org/officeDocument/2006/relationships/font" Target="fonts/HelveticaNeueLight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HelveticaNeueLight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font" Target="fonts/Tahoma-bold.fntdata"/><Relationship Id="rId52" Type="http://schemas.openxmlformats.org/officeDocument/2006/relationships/font" Target="fonts/Tahoma-regular.fntdata"/><Relationship Id="rId11" Type="http://schemas.openxmlformats.org/officeDocument/2006/relationships/slide" Target="slides/slide5.xml"/><Relationship Id="rId55" Type="http://schemas.openxmlformats.org/officeDocument/2006/relationships/font" Target="fonts/HelveticaNeue-bold.fntdata"/><Relationship Id="rId10" Type="http://schemas.openxmlformats.org/officeDocument/2006/relationships/slide" Target="slides/slide4.xml"/><Relationship Id="rId54" Type="http://schemas.openxmlformats.org/officeDocument/2006/relationships/font" Target="fonts/HelveticaNeue-regular.fntdata"/><Relationship Id="rId13" Type="http://schemas.openxmlformats.org/officeDocument/2006/relationships/slide" Target="slides/slide7.xml"/><Relationship Id="rId57" Type="http://schemas.openxmlformats.org/officeDocument/2006/relationships/font" Target="fonts/HelveticaNeue-boldItalic.fntdata"/><Relationship Id="rId12" Type="http://schemas.openxmlformats.org/officeDocument/2006/relationships/slide" Target="slides/slide6.xml"/><Relationship Id="rId56" Type="http://schemas.openxmlformats.org/officeDocument/2006/relationships/font" Target="fonts/HelveticaNeue-italic.fntdata"/><Relationship Id="rId15" Type="http://schemas.openxmlformats.org/officeDocument/2006/relationships/slide" Target="slides/slide9.xml"/><Relationship Id="rId59" Type="http://schemas.openxmlformats.org/officeDocument/2006/relationships/font" Target="fonts/HelveticaNeueLight-regular.fntdata"/><Relationship Id="rId14" Type="http://schemas.openxmlformats.org/officeDocument/2006/relationships/slide" Target="slides/slide8.xml"/><Relationship Id="rId58" Type="http://schemas.openxmlformats.org/officeDocument/2006/relationships/font" Target="fonts/ArialBlack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2098c2ab9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112098c2ab9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10226c10da8_2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10226c10da8_2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226c10da8_2_2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10226c10da8_2_2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023de06765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g1023de06765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2340e64330_0_3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2340e64330_0_3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g12340e64330_0_37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26882106d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g1026882106d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3ae1a45bf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g123ae1a45bf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23ae1a45bf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g123ae1a45bf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23ae1a45bf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g123ae1a45bf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6882106d_2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1026882106d_2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12098c2ab9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112098c2ab9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098c2ab9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g112098c2ab9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12340e64330_0_4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g12340e64330_0_4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226c10da8_2_1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10226c10da8_2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340e64330_0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340e64330_0_1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2340e64330_0_1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340e64330_0_1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2340e64330_0_1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12340e64330_0_1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2340e64330_0_1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2340e64330_0_1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12340e64330_0_1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e5acfa11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110e5acfa11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ctrTitle"/>
          </p:nvPr>
        </p:nvSpPr>
        <p:spPr>
          <a:xfrm>
            <a:off x="485988" y="4500748"/>
            <a:ext cx="11234957" cy="14523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3716594" y="6295491"/>
            <a:ext cx="990083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4014436" y="-1371599"/>
            <a:ext cx="4163129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03" name="Google Shape;103;p15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9" name="Google Shape;109;p16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831850" y="1725236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5" name="Google Shape;115;p17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7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838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2" type="body"/>
          </p:nvPr>
        </p:nvSpPr>
        <p:spPr>
          <a:xfrm>
            <a:off x="6172200" y="1825625"/>
            <a:ext cx="51816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8" name="Google Shape;128;p19"/>
          <p:cNvSpPr txBox="1"/>
          <p:nvPr>
            <p:ph idx="2" type="body"/>
          </p:nvPr>
        </p:nvSpPr>
        <p:spPr>
          <a:xfrm>
            <a:off x="839788" y="2505075"/>
            <a:ext cx="5157900" cy="3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19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0" name="Google Shape;130;p19"/>
          <p:cNvSpPr txBox="1"/>
          <p:nvPr>
            <p:ph idx="4" type="body"/>
          </p:nvPr>
        </p:nvSpPr>
        <p:spPr>
          <a:xfrm>
            <a:off x="6172200" y="2505075"/>
            <a:ext cx="5183100" cy="3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0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0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1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6" name="Google Shape;146;p22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7" name="Google Shape;147;p22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4" name="Google Shape;154;p23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3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 rot="5400000">
            <a:off x="4014451" y="-1350624"/>
            <a:ext cx="4163100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4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5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5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3182146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121202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31850" y="1725236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8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172200" y="1825625"/>
            <a:ext cx="5181600" cy="4079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7"/>
          <p:cNvSpPr txBox="1"/>
          <p:nvPr>
            <p:ph idx="2" type="body"/>
          </p:nvPr>
        </p:nvSpPr>
        <p:spPr>
          <a:xfrm>
            <a:off x="839788" y="2505075"/>
            <a:ext cx="5157787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4" type="body"/>
          </p:nvPr>
        </p:nvSpPr>
        <p:spPr>
          <a:xfrm>
            <a:off x="6172200" y="2505075"/>
            <a:ext cx="5183188" cy="3430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336692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 Black"/>
              <a:buNone/>
              <a:defRPr b="0" i="0" sz="5000" u="none" cap="none" strike="noStrik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159835" y="6356350"/>
            <a:ext cx="68292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13" name="Google Shape;13;p1" title="Be Boulder."/>
          <p:cNvPicPr preferRelativeResize="0"/>
          <p:nvPr/>
        </p:nvPicPr>
        <p:blipFill rotWithShape="1">
          <a:blip r:embed="rId1">
            <a:alphaModFix/>
          </a:blip>
          <a:srcRect b="47289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1"/>
          <p:cNvCxnSpPr/>
          <p:nvPr/>
        </p:nvCxnSpPr>
        <p:spPr>
          <a:xfrm flipH="1" rot="10800000">
            <a:off x="457200" y="6081713"/>
            <a:ext cx="11277600" cy="142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>
            <p:ph idx="11" type="ftr"/>
          </p:nvPr>
        </p:nvSpPr>
        <p:spPr>
          <a:xfrm>
            <a:off x="337490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"/>
              <a:buNone/>
              <a:defRPr i="0" sz="5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Char char="•"/>
              <a:defRPr i="0" sz="2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Char char="•"/>
              <a:defRPr i="0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Char char="•"/>
              <a:defRPr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i="0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i="0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i="0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i="0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i="0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i="0" sz="18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10" type="dt"/>
          </p:nvPr>
        </p:nvSpPr>
        <p:spPr>
          <a:xfrm>
            <a:off x="2931387" y="6356349"/>
            <a:ext cx="817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11" type="ftr"/>
          </p:nvPr>
        </p:nvSpPr>
        <p:spPr>
          <a:xfrm>
            <a:off x="4122303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Untitled.png" id="97" name="Google Shape;97;p14" title="Be Boulder."/>
          <p:cNvPicPr preferRelativeResize="0"/>
          <p:nvPr/>
        </p:nvPicPr>
        <p:blipFill rotWithShape="1">
          <a:blip r:embed="rId1">
            <a:alphaModFix/>
          </a:blip>
          <a:srcRect b="47287" l="0" r="0" t="0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4"/>
          <p:cNvCxnSpPr/>
          <p:nvPr/>
        </p:nvCxnSpPr>
        <p:spPr>
          <a:xfrm flipH="1" rot="10800000">
            <a:off x="457200" y="6081600"/>
            <a:ext cx="11277600" cy="1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99" name="Google Shape;9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348" y="6188959"/>
            <a:ext cx="2210435" cy="43983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ResearchComputing/Supercomputing_Spinup_Spring_2022.git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slurm.schedmd.com/sbatch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ResearchComputing/Final_Tutorials/blob/master/General_Computing_Topics/Basics_Supercomputing/2017_January/%5b04%5d_Submitting_Jobs_to_the_Supercomputer.pdf" TargetMode="External"/><Relationship Id="rId10" Type="http://schemas.openxmlformats.org/officeDocument/2006/relationships/hyperlink" Target="https://github.com/ResearchComputing/RMACC/blob/master/2017/How_Access_Summit/how_access_summit_2017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colorado.edu/rc/" TargetMode="External"/><Relationship Id="rId4" Type="http://schemas.openxmlformats.org/officeDocument/2006/relationships/hyperlink" Target="https://curc.readthedocs.io/en/latest/" TargetMode="External"/><Relationship Id="rId9" Type="http://schemas.openxmlformats.org/officeDocument/2006/relationships/hyperlink" Target="https://github.com/ResearchComputing/Final_Tutorials/blob/master/General_Computing_Topics/EfficientSerialSubmission/EfficientSerial.pdf" TargetMode="External"/><Relationship Id="rId5" Type="http://schemas.openxmlformats.org/officeDocument/2006/relationships/hyperlink" Target="mailto:rc-help@colorado.edu" TargetMode="External"/><Relationship Id="rId6" Type="http://schemas.openxmlformats.org/officeDocument/2006/relationships/hyperlink" Target="https://github.com/ResearchComputing/Supercomputing_Spinup" TargetMode="External"/><Relationship Id="rId7" Type="http://schemas.openxmlformats.org/officeDocument/2006/relationships/hyperlink" Target="http://tinyurl.com/curc-survey18" TargetMode="External"/><Relationship Id="rId8" Type="http://schemas.openxmlformats.org/officeDocument/2006/relationships/hyperlink" Target="https://github.com/ResearchComputing/Basics_Supercomputing/blob/master/2017_July/Day_One/%5b04%5d_submitting_jobs_supercomputer.pdf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slurm.schedmd.com/quickstart.html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mailto:rc-help@colorado.edu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curc.readthedocs.io/en/latest/software/loadbalancer.html" TargetMode="External"/><Relationship Id="rId4" Type="http://schemas.openxmlformats.org/officeDocument/2006/relationships/hyperlink" Target="https://curc.readthedocs.io/en/latest/software/GNUParallel.html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://tinyurl.com/curc-survey18" TargetMode="External"/><Relationship Id="rId4" Type="http://schemas.openxmlformats.org/officeDocument/2006/relationships/hyperlink" Target="mailto:rc-help@Colorado.edu" TargetMode="External"/><Relationship Id="rId5" Type="http://schemas.openxmlformats.org/officeDocument/2006/relationships/hyperlink" Target="https://slurm.schedmd.com/quickstart.html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6"/>
          <p:cNvPicPr preferRelativeResize="0"/>
          <p:nvPr/>
        </p:nvPicPr>
        <p:blipFill rotWithShape="1">
          <a:blip r:embed="rId3">
            <a:alphaModFix/>
          </a:blip>
          <a:srcRect b="32562" l="0" r="0" t="0"/>
          <a:stretch/>
        </p:blipFill>
        <p:spPr>
          <a:xfrm>
            <a:off x="0" y="0"/>
            <a:ext cx="12208412" cy="450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/>
          <p:nvPr>
            <p:ph type="ctrTitle"/>
          </p:nvPr>
        </p:nvSpPr>
        <p:spPr>
          <a:xfrm>
            <a:off x="467095" y="4548248"/>
            <a:ext cx="11301352" cy="15437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Alpine</a:t>
            </a: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 Job Submission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RC Access: Logging in</a:t>
            </a:r>
            <a:endParaRPr/>
          </a:p>
        </p:txBody>
      </p:sp>
      <p:sp>
        <p:nvSpPr>
          <p:cNvPr id="305" name="Google Shape;305;p35"/>
          <p:cNvSpPr txBox="1"/>
          <p:nvPr>
            <p:ph idx="1" type="body"/>
          </p:nvPr>
        </p:nvSpPr>
        <p:spPr>
          <a:xfrm>
            <a:off x="838200" y="1956122"/>
            <a:ext cx="105156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If you have an RC account already, login as follows from a terminal:</a:t>
            </a:r>
            <a:endParaRPr/>
          </a:p>
          <a:p>
            <a:pPr indent="0" lvl="0" marL="1268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612" lvl="0" marL="241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50610" lvl="0" marL="24109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>
                <a:solidFill>
                  <a:srgbClr val="2F2B20"/>
                </a:solidFill>
              </a:rPr>
              <a:t>Logging in with a temporary account:</a:t>
            </a:r>
            <a:endParaRPr/>
          </a:p>
          <a:p>
            <a:pPr indent="-101411" lvl="2" marL="11555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A9A57C"/>
              </a:buClr>
              <a:buSzPts val="2000"/>
              <a:buNone/>
            </a:pPr>
            <a:r>
              <a:t/>
            </a:r>
            <a:endParaRPr>
              <a:solidFill>
                <a:srgbClr val="0070C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06" name="Google Shape;306;p3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07" name="Google Shape;307;p3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08" name="Google Shape;308;p3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9" name="Google Shape;309;p35"/>
          <p:cNvSpPr txBox="1"/>
          <p:nvPr/>
        </p:nvSpPr>
        <p:spPr>
          <a:xfrm>
            <a:off x="1449200" y="2878800"/>
            <a:ext cx="88023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b="0" i="0" lang="en-US" sz="1800" u="none" cap="none" strike="noStrike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b="0" i="0" lang="en-US" sz="1800" u="none" cap="none" strike="noStrike">
                <a:solidFill>
                  <a:srgbClr val="0563C1"/>
                </a:solidFill>
                <a:latin typeface="Consolas"/>
                <a:ea typeface="Consolas"/>
                <a:cs typeface="Consolas"/>
                <a:sym typeface="Consolas"/>
              </a:rPr>
              <a:t>login.rc.colorado.edu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username is your identikey</a:t>
            </a:r>
            <a:endParaRPr b="0" i="1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0" name="Google Shape;310;p35"/>
          <p:cNvSpPr txBox="1"/>
          <p:nvPr/>
        </p:nvSpPr>
        <p:spPr>
          <a:xfrm>
            <a:off x="1449197" y="4846327"/>
            <a:ext cx="8802300" cy="646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ssh 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b="0" i="0" lang="en-US" sz="1800" u="none" cap="none" strike="noStrike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&lt;XXXX&gt;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b="0" i="0" lang="en-US" sz="1800" u="none" cap="none" strike="noStrike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tlogin1.rc.colorado.edu</a:t>
            </a:r>
            <a:endParaRPr/>
          </a:p>
          <a:p>
            <a:pPr indent="-228410" lvl="0" marL="24109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 Where user&lt;XXXX&gt; is your temporary username, RC will provide p</a:t>
            </a:r>
            <a:r>
              <a:rPr lang="en-US" sz="18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w</a:t>
            </a:r>
            <a:endParaRPr b="0" i="0" sz="1800" u="none" cap="none" strike="noStrike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on RC Resources</a:t>
            </a:r>
            <a:endParaRPr/>
          </a:p>
        </p:txBody>
      </p:sp>
      <p:sp>
        <p:nvSpPr>
          <p:cNvPr id="316" name="Google Shape;316;p36"/>
          <p:cNvSpPr txBox="1"/>
          <p:nvPr>
            <p:ph idx="1" type="body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When you first log in, you will be on a login node. Your prompt:</a:t>
            </a:r>
            <a:endParaRPr/>
          </a:p>
          <a:p>
            <a:pPr indent="0" lvl="0" marL="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27965" lvl="0" marL="240665" marR="4445" rtl="0" algn="l">
              <a:lnSpc>
                <a:spcPct val="1150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The login nodes are lightweight virtual machines primarily intended to serve as ‘gateways’ to RC resources. In order to get a better view of the software available on Alpine start a compile job.</a:t>
            </a:r>
            <a:endParaRPr/>
          </a:p>
          <a:p>
            <a:pPr indent="0" lvl="0" marL="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rgbClr val="2F2B20"/>
              </a:solidFill>
            </a:endParaRPr>
          </a:p>
          <a:p>
            <a:pPr indent="-368300" lvl="0" marL="4572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Navigate to a</a:t>
            </a:r>
            <a:r>
              <a:rPr lang="en-US" sz="2200">
                <a:solidFill>
                  <a:srgbClr val="2F2B20"/>
                </a:solidFill>
              </a:rPr>
              <a:t> workspace of your choice (e.g. scratch) and download the material for this workshop:</a:t>
            </a:r>
            <a:endParaRPr/>
          </a:p>
        </p:txBody>
      </p:sp>
      <p:sp>
        <p:nvSpPr>
          <p:cNvPr id="317" name="Google Shape;317;p36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18" name="Google Shape;318;p36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19" name="Google Shape;319;p36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0" name="Google Shape;320;p36"/>
          <p:cNvSpPr/>
          <p:nvPr/>
        </p:nvSpPr>
        <p:spPr>
          <a:xfrm>
            <a:off x="1328036" y="1961344"/>
            <a:ext cx="7615800" cy="369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NN</a:t>
            </a:r>
            <a:r>
              <a:rPr b="0" i="0" lang="en-US" sz="1800" u="none" cap="none" strike="noStrike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~]$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1328025" y="3677360"/>
            <a:ext cx="7615800" cy="407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acompile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2" name="Google Shape;322;p36"/>
          <p:cNvSpPr/>
          <p:nvPr/>
        </p:nvSpPr>
        <p:spPr>
          <a:xfrm>
            <a:off x="1328025" y="4865400"/>
            <a:ext cx="8191200" cy="1185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16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git clone</a:t>
            </a: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>
                <a:solidFill>
                  <a:schemeClr val="accent5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https://github.com/ResearchComputing/Supercomputing_Spinup.git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cd Supercomputing_Spinup</a:t>
            </a:r>
            <a:endParaRPr sz="18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[user@shas0137 ~]$ export SPINUP_ROOT=$(pwd)</a:t>
            </a:r>
            <a:endParaRPr sz="18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Working Directory</a:t>
            </a:r>
            <a:endParaRPr/>
          </a:p>
        </p:txBody>
      </p:sp>
      <p:sp>
        <p:nvSpPr>
          <p:cNvPr id="328" name="Google Shape;328;p37"/>
          <p:cNvSpPr txBox="1"/>
          <p:nvPr>
            <p:ph idx="1" type="body"/>
          </p:nvPr>
        </p:nvSpPr>
        <p:spPr>
          <a:xfrm>
            <a:off x="838200" y="1597307"/>
            <a:ext cx="10515600" cy="45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2200"/>
              <a:buChar char="•"/>
            </a:pPr>
            <a:r>
              <a:rPr lang="en-US"/>
              <a:t>Navigate to the “job_submission” directory</a:t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286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025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This is the “working directory” we will be working with in this course/</a:t>
            </a:r>
            <a:r>
              <a:rPr lang="en-US"/>
              <a:t>tutorial, keep in mind as we submit/create jobs</a:t>
            </a:r>
            <a:endParaRPr/>
          </a:p>
        </p:txBody>
      </p:sp>
      <p:sp>
        <p:nvSpPr>
          <p:cNvPr id="329" name="Google Shape;329;p37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30" name="Google Shape;330;p37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31" name="Google Shape;331;p3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2" name="Google Shape;332;p37"/>
          <p:cNvSpPr/>
          <p:nvPr/>
        </p:nvSpPr>
        <p:spPr>
          <a:xfrm>
            <a:off x="1290175" y="2116123"/>
            <a:ext cx="7615800" cy="407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[user@loginNN ~]$ cd $SPINUP_ROOT/job_submission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Jobs</a:t>
            </a:r>
            <a:endParaRPr/>
          </a:p>
        </p:txBody>
      </p:sp>
      <p:sp>
        <p:nvSpPr>
          <p:cNvPr id="338" name="Google Shape;338;p38"/>
          <p:cNvSpPr txBox="1"/>
          <p:nvPr>
            <p:ph idx="1" type="body"/>
          </p:nvPr>
        </p:nvSpPr>
        <p:spPr>
          <a:xfrm>
            <a:off x="838200" y="1597307"/>
            <a:ext cx="10515600" cy="45672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7965" lvl="0" marL="240665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Because our clusters are shared resources with many users trying to utilize available compute with their applications, we need a system to divide compute in a simple and fair system.</a:t>
            </a:r>
            <a:endParaRPr sz="2200">
              <a:solidFill>
                <a:srgbClr val="2F2B20"/>
              </a:solidFill>
            </a:endParaRPr>
          </a:p>
          <a:p>
            <a:pPr indent="0" lvl="0" marL="228600" marR="4445" rtl="0" algn="l">
              <a:lnSpc>
                <a:spcPct val="8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F2B20"/>
              </a:solidFill>
            </a:endParaRPr>
          </a:p>
          <a:p>
            <a:pPr indent="-227965" lvl="0" marL="2406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SLURM</a:t>
            </a:r>
            <a:endParaRPr/>
          </a:p>
          <a:p>
            <a:pPr indent="-228600" lvl="1" marL="697865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imple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inux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tility for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esource </a:t>
            </a: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anagement</a:t>
            </a:r>
            <a:endParaRPr>
              <a:solidFill>
                <a:srgbClr val="000000"/>
              </a:solidFill>
            </a:endParaRPr>
          </a:p>
          <a:p>
            <a:pPr indent="0" lvl="0" marL="685800" marR="4445" rtl="0" algn="l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227965" lvl="0" marL="2406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Through SLURM, users can grab allotments of compute resources called Jobs</a:t>
            </a:r>
            <a:endParaRPr/>
          </a:p>
          <a:p>
            <a:pPr indent="0" lvl="0" marL="228600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F2B20"/>
              </a:solidFill>
            </a:endParaRPr>
          </a:p>
          <a:p>
            <a:pPr indent="-227965" lvl="0" marL="2406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2 Types of Jobs</a:t>
            </a:r>
            <a:endParaRPr/>
          </a:p>
          <a:p>
            <a:pPr indent="-254000" lvl="1" marL="6978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b="1" lang="en-US" sz="2200">
                <a:solidFill>
                  <a:srgbClr val="2F2B20"/>
                </a:solidFill>
              </a:rPr>
              <a:t>Batch Jobs</a:t>
            </a:r>
            <a:endParaRPr b="1" sz="2200">
              <a:solidFill>
                <a:srgbClr val="2F2B20"/>
              </a:solidFill>
            </a:endParaRPr>
          </a:p>
          <a:p>
            <a:pPr indent="-254000" lvl="1" marL="697865" marR="4445" rtl="0" algn="just">
              <a:lnSpc>
                <a:spcPct val="89700"/>
              </a:lnSpc>
              <a:spcBef>
                <a:spcPts val="394"/>
              </a:spcBef>
              <a:spcAft>
                <a:spcPts val="0"/>
              </a:spcAft>
              <a:buClr>
                <a:srgbClr val="A9A57C"/>
              </a:buClr>
              <a:buSzPts val="2200"/>
              <a:buChar char="•"/>
            </a:pPr>
            <a:r>
              <a:rPr b="1" lang="en-US" sz="2200">
                <a:solidFill>
                  <a:srgbClr val="2F2B20"/>
                </a:solidFill>
              </a:rPr>
              <a:t>Interactive Jobs</a:t>
            </a:r>
            <a:endParaRPr b="1" sz="2200">
              <a:solidFill>
                <a:srgbClr val="2F2B20"/>
              </a:solidFill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40" name="Google Shape;340;p3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1" name="Google Shape;341;p3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47" name="Google Shape;347;p39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48" name="Google Shape;348;p3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49" name="Google Shape;34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351" name="Google Shape;351;p39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52" name="Google Shape;352;p39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53" name="Google Shape;353;p39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4" name="Google Shape;354;p39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5" name="Google Shape;355;p39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39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8" name="Google Shape;358;p39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59" name="Google Shape;359;p39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60" name="Google Shape;36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9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0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70" name="Google Shape;370;p40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71" name="Google Shape;371;p40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SLURM</a:t>
            </a:r>
            <a:endParaRPr/>
          </a:p>
        </p:txBody>
      </p:sp>
      <p:sp>
        <p:nvSpPr>
          <p:cNvPr id="374" name="Google Shape;374;p4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375" name="Google Shape;375;p4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376" name="Google Shape;376;p4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7" name="Google Shape;377;p4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8" name="Google Shape;378;p40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4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4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4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382" name="Google Shape;382;p4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383" name="Google Shape;38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40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1"/>
          <p:cNvSpPr txBox="1"/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Batch Jobs</a:t>
            </a:r>
            <a:endParaRPr/>
          </a:p>
        </p:txBody>
      </p:sp>
      <p:sp>
        <p:nvSpPr>
          <p:cNvPr id="393" name="Google Shape;393;p41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b="1" lang="en-US">
                <a:solidFill>
                  <a:srgbClr val="2F2B20"/>
                </a:solidFill>
              </a:rPr>
              <a:t>Batch Jobs</a:t>
            </a:r>
            <a:r>
              <a:rPr lang="en-US">
                <a:solidFill>
                  <a:srgbClr val="2F2B20"/>
                </a:solidFill>
              </a:rPr>
              <a:t> are jobs your submit to the scheduler where they are run later without supervision.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By far the most common job on Summit</a:t>
            </a:r>
            <a:endParaRPr>
              <a:solidFill>
                <a:srgbClr val="2F2B20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Requires a job script</a:t>
            </a:r>
            <a:endParaRPr>
              <a:solidFill>
                <a:srgbClr val="2F2B20"/>
              </a:solidFill>
            </a:endParaRPr>
          </a:p>
          <a:p>
            <a:pPr indent="-228600" lvl="1" marL="685800" rtl="0" algn="l"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"batch of cookies"</a:t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>
                <a:solidFill>
                  <a:srgbClr val="2F2B20"/>
                </a:solidFill>
              </a:rPr>
              <a:t>A job script is simply a script that includes </a:t>
            </a:r>
            <a:r>
              <a:rPr b="1" lang="en-US">
                <a:solidFill>
                  <a:srgbClr val="2F2B20"/>
                </a:solidFill>
              </a:rPr>
              <a:t>SLURM directives</a:t>
            </a:r>
            <a:r>
              <a:rPr lang="en-US">
                <a:solidFill>
                  <a:srgbClr val="2F2B20"/>
                </a:solidFill>
              </a:rPr>
              <a:t> (resource specifics) ahead of any commands.</a:t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394" name="Google Shape;394;p4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395" name="Google Shape;395;p4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396" name="Google Shape;396;p4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2"/>
          <p:cNvSpPr txBox="1"/>
          <p:nvPr>
            <p:ph type="title"/>
          </p:nvPr>
        </p:nvSpPr>
        <p:spPr>
          <a:xfrm>
            <a:off x="827129" y="369523"/>
            <a:ext cx="10679398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 your first batch job</a:t>
            </a:r>
            <a:endParaRPr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42"/>
          <p:cNvSpPr txBox="1"/>
          <p:nvPr>
            <p:ph idx="1" type="body"/>
          </p:nvPr>
        </p:nvSpPr>
        <p:spPr>
          <a:xfrm>
            <a:off x="827125" y="1791386"/>
            <a:ext cx="108174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695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First, load up the </a:t>
            </a:r>
            <a:r>
              <a:rPr b="1" lang="en-US" sz="2400">
                <a:latin typeface="Helvetica Neue"/>
                <a:ea typeface="Helvetica Neue"/>
                <a:cs typeface="Helvetica Neue"/>
                <a:sym typeface="Helvetica Neue"/>
              </a:rPr>
              <a:t>slurm Alpine module</a:t>
            </a: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 (default is still Summit)</a:t>
            </a: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064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>
              <a:solidFill>
                <a:schemeClr val="accent5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957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Helvetica Neue"/>
              <a:buChar char="•"/>
            </a:pPr>
            <a:r>
              <a:rPr lang="en-US" sz="240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sbatch</a:t>
            </a:r>
            <a:r>
              <a:rPr lang="en-US" sz="240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command to submit a batch job</a:t>
            </a: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957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40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Submit your first job! :  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78380" lvl="0" marL="457200" rtl="0" algn="l">
              <a:lnSpc>
                <a:spcPct val="115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ct val="100000"/>
              <a:buFont typeface="Helvetica Neue"/>
              <a:buChar char="•"/>
            </a:pPr>
            <a:r>
              <a:rPr lang="en-US" sz="25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SLURM Script contains the parameters needed to define a job</a:t>
            </a:r>
            <a:r>
              <a:rPr lang="en-US" sz="2550">
                <a:latin typeface="Helvetica Neue"/>
                <a:ea typeface="Helvetica Neue"/>
                <a:cs typeface="Helvetica Neue"/>
                <a:sym typeface="Helvetica Neue"/>
              </a:rPr>
              <a:t> but a</a:t>
            </a:r>
            <a:r>
              <a:rPr lang="en-US" sz="25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dditional flags can be used to temporarily replace any set parameters. </a:t>
            </a:r>
            <a:endParaRPr sz="2550">
              <a:solidFill>
                <a:srgbClr val="2F2B2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3" name="Google Shape;403;p42"/>
          <p:cNvSpPr txBox="1"/>
          <p:nvPr/>
        </p:nvSpPr>
        <p:spPr>
          <a:xfrm>
            <a:off x="4574935" y="6050822"/>
            <a:ext cx="27876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575">
            <a:spAutoFit/>
          </a:bodyPr>
          <a:lstStyle/>
          <a:p>
            <a:pPr indent="0" lvl="0" marL="126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u="sng">
                <a:solidFill>
                  <a:srgbClr val="2F2B20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http://slurm.schedmd.com/sbatch.html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42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05" name="Google Shape;405;p42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06" name="Google Shape;406;p42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7" name="Google Shape;407;p42"/>
          <p:cNvSpPr/>
          <p:nvPr/>
        </p:nvSpPr>
        <p:spPr>
          <a:xfrm>
            <a:off x="1314325" y="3553457"/>
            <a:ext cx="9843000" cy="7914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$SPINUP_ROOT/job_submission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alpine_scripts/test.sh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42"/>
          <p:cNvSpPr/>
          <p:nvPr/>
        </p:nvSpPr>
        <p:spPr>
          <a:xfrm>
            <a:off x="1245325" y="2194998"/>
            <a:ext cx="9843000" cy="4617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slurm/alpine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2"/>
          <p:cNvSpPr/>
          <p:nvPr/>
        </p:nvSpPr>
        <p:spPr>
          <a:xfrm>
            <a:off x="1314325" y="5589128"/>
            <a:ext cx="9843000" cy="4617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sbatch --partition=amilan-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&lt;institution&gt;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alpine_scripts/test.sh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  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3"/>
          <p:cNvSpPr txBox="1"/>
          <p:nvPr>
            <p:ph type="title"/>
          </p:nvPr>
        </p:nvSpPr>
        <p:spPr>
          <a:xfrm>
            <a:off x="863958" y="3430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/>
          </a:p>
        </p:txBody>
      </p:sp>
      <p:sp>
        <p:nvSpPr>
          <p:cNvPr id="415" name="Google Shape;415;p4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16" name="Google Shape;416;p4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17" name="Google Shape;417;p4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8" name="Google Shape;418;p43"/>
          <p:cNvSpPr txBox="1"/>
          <p:nvPr/>
        </p:nvSpPr>
        <p:spPr>
          <a:xfrm>
            <a:off x="812442" y="1753891"/>
            <a:ext cx="10515600" cy="3091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 (HPC Resources) 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--&lt;resource&gt;=&lt;amount&gt;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load &lt;software&gt;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scripting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&lt;command&gt;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4"/>
          <p:cNvSpPr txBox="1"/>
          <p:nvPr>
            <p:ph type="title"/>
          </p:nvPr>
        </p:nvSpPr>
        <p:spPr>
          <a:xfrm>
            <a:off x="863958" y="3430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Anatomy of a job script 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4191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Helvetica Neue Light"/>
              <a:buChar char="●"/>
            </a:pPr>
            <a:r>
              <a:rPr lang="en-US" sz="3000">
                <a:latin typeface="Helvetica Neue Light"/>
                <a:ea typeface="Helvetica Neue Light"/>
                <a:cs typeface="Helvetica Neue Light"/>
                <a:sym typeface="Helvetica Neue Light"/>
              </a:rPr>
              <a:t>open </a:t>
            </a:r>
            <a:r>
              <a:rPr lang="en-US" sz="3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alpine_scripts/test.sh</a:t>
            </a:r>
            <a:r>
              <a:rPr lang="en-US" sz="3000">
                <a:latin typeface="Helvetica Neue Light"/>
                <a:ea typeface="Helvetica Neue Light"/>
                <a:cs typeface="Helvetica Neue Light"/>
                <a:sym typeface="Helvetica Neue Light"/>
              </a:rPr>
              <a:t> (nano or vim)</a:t>
            </a:r>
            <a:endParaRPr sz="3000"/>
          </a:p>
        </p:txBody>
      </p:sp>
      <p:sp>
        <p:nvSpPr>
          <p:cNvPr id="424" name="Google Shape;424;p44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25" name="Google Shape;425;p44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26" name="Google Shape;426;p44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7" name="Google Shape;427;p44"/>
          <p:cNvSpPr txBox="1"/>
          <p:nvPr/>
        </p:nvSpPr>
        <p:spPr>
          <a:xfrm>
            <a:off x="812442" y="1830091"/>
            <a:ext cx="10515600" cy="4014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--ntasks=1                  	# Number of requested tasks/cores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--partition=amilan-ucb      	# Specify Alpine CPU node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--output=test_%j.out        	# Rename standard output file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Software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module purge                          # Purge all existing modules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User commands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echo "This is a test of user $USER"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838200" y="51967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lvetica Neue Light"/>
              <a:buNone/>
            </a:pPr>
            <a:r>
              <a:rPr lang="en-US" sz="5400">
                <a:latin typeface="Helvetica Neue Light"/>
                <a:ea typeface="Helvetica Neue Light"/>
                <a:cs typeface="Helvetica Neue Light"/>
                <a:sym typeface="Helvetica Neue Light"/>
              </a:rPr>
              <a:t>HPC Job Submission</a:t>
            </a:r>
            <a:br>
              <a:rPr lang="en-US"/>
            </a:b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838200" y="1501302"/>
            <a:ext cx="10515600" cy="43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5905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Helvetica Neue"/>
                <a:ea typeface="Helvetica Neue"/>
                <a:cs typeface="Helvetica Neue"/>
                <a:sym typeface="Helvetica Neue"/>
              </a:rPr>
              <a:t>Instructor</a:t>
            </a: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  <a:r>
              <a:rPr lang="en-US" sz="24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Instructor</a:t>
            </a:r>
            <a:endParaRPr sz="240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-US" sz="2400">
                <a:latin typeface="Helvetica Neue"/>
                <a:ea typeface="Helvetica Neue"/>
                <a:cs typeface="Helvetica Neue"/>
                <a:sym typeface="Helvetica Neue"/>
              </a:rPr>
              <a:t>RC Homepage: </a:t>
            </a:r>
            <a:r>
              <a:rPr i="1"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https://www.colorado.edu/rc/</a:t>
            </a:r>
            <a:r>
              <a:rPr i="1" lang="en-US" sz="24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i="1" sz="240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-US" sz="2400">
                <a:latin typeface="Helvetica Neue"/>
                <a:ea typeface="Helvetica Neue"/>
                <a:cs typeface="Helvetica Neue"/>
                <a:sym typeface="Helvetica Neue"/>
              </a:rPr>
              <a:t>RC Docs: </a:t>
            </a:r>
            <a:r>
              <a:rPr i="1"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https://curc.readthedocs.io/en/latest/</a:t>
            </a:r>
            <a:r>
              <a:rPr i="1" lang="en-US" sz="24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i="1" lang="en-US" sz="240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endParaRPr i="1" sz="2400">
              <a:solidFill>
                <a:schemeClr val="accent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-US" sz="2400">
                <a:latin typeface="Helvetica Neue"/>
                <a:ea typeface="Helvetica Neue"/>
                <a:cs typeface="Helvetica Neue"/>
                <a:sym typeface="Helvetica Neue"/>
              </a:rPr>
              <a:t>RC Helpdesk: </a:t>
            </a:r>
            <a:r>
              <a:rPr i="1"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rc-help@colorado.edu</a:t>
            </a:r>
            <a:endParaRPr sz="240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i="1" sz="2400">
              <a:solidFill>
                <a:srgbClr val="A5A5A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Course Materials: </a:t>
            </a:r>
            <a:r>
              <a:rPr lang="en-US" sz="24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https://github.com/ResearchComputing/Supercomputing_Spinup</a:t>
            </a: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Helvetica Neue"/>
                <a:ea typeface="Helvetica Neue"/>
                <a:cs typeface="Helvetica Neue"/>
                <a:sym typeface="Helvetica Neue"/>
              </a:rPr>
              <a:t>Survey: </a:t>
            </a:r>
            <a:r>
              <a:rPr lang="en-US" sz="2400" u="sng">
                <a:solidFill>
                  <a:srgbClr val="0563C1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 sz="2400">
                <a:solidFill>
                  <a:schemeClr val="accent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9055" rtl="0" algn="l">
              <a:lnSpc>
                <a:spcPct val="90000"/>
              </a:lnSpc>
              <a:spcBef>
                <a:spcPts val="188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>
              <a:solidFill>
                <a:schemeClr val="accent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70900" y="5733950"/>
            <a:ext cx="11031300" cy="2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3900">
            <a:spAutoFit/>
          </a:bodyPr>
          <a:lstStyle/>
          <a:p>
            <a:pPr indent="0" lvl="0" marL="25168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Adapted from presentations by RC members Andrew Monaghan, Aaron Holt</a:t>
            </a:r>
            <a:r>
              <a:rPr i="1" lang="en-US" sz="1585">
                <a:solidFill>
                  <a:schemeClr val="dk1"/>
                </a:solidFill>
              </a:rPr>
              <a:t>, 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John Blaas, and M</a:t>
            </a:r>
            <a:r>
              <a:rPr i="1" lang="en-US" sz="1585">
                <a:solidFill>
                  <a:schemeClr val="dk1"/>
                </a:solidFill>
              </a:rPr>
              <a:t>ea Trehan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3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1" lang="en-US" sz="1585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4</a:t>
            </a:r>
            <a:r>
              <a:rPr b="0" i="1" lang="en-US" sz="158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i="1" sz="158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83" name="Google Shape;183;p2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84" name="Google Shape;184;p2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63958" y="1375690"/>
            <a:ext cx="8174700" cy="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12689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Specified at command line or in job script as… </a:t>
            </a:r>
            <a:endParaRPr/>
          </a:p>
          <a:p>
            <a:pPr indent="0" lvl="0" marL="12689" marR="0" rtl="0" algn="l">
              <a:spcBef>
                <a:spcPts val="99"/>
              </a:spcBef>
              <a:spcAft>
                <a:spcPts val="0"/>
              </a:spcAft>
              <a:buNone/>
            </a:pPr>
            <a:r>
              <a:rPr lang="en-US" sz="21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#SBATCH </a:t>
            </a:r>
            <a:r>
              <a:rPr lang="en-US" sz="2198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&lt;options&gt;</a:t>
            </a:r>
            <a:r>
              <a:rPr lang="en-US" sz="2198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1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…where options include: </a:t>
            </a:r>
            <a:endParaRPr sz="2198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45"/>
          <p:cNvSpPr txBox="1"/>
          <p:nvPr>
            <p:ph type="title"/>
          </p:nvPr>
        </p:nvSpPr>
        <p:spPr>
          <a:xfrm>
            <a:off x="863958" y="1906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Options</a:t>
            </a:r>
            <a:endParaRPr/>
          </a:p>
        </p:txBody>
      </p:sp>
      <p:sp>
        <p:nvSpPr>
          <p:cNvPr id="434" name="Google Shape;434;p45"/>
          <p:cNvSpPr txBox="1"/>
          <p:nvPr/>
        </p:nvSpPr>
        <p:spPr>
          <a:xfrm>
            <a:off x="863950" y="2253150"/>
            <a:ext cx="3057300" cy="33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b="1"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Partition: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Sending emails: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Email address: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</a:rPr>
              <a:t>Number of nodes:</a:t>
            </a:r>
            <a:endParaRPr b="1" sz="1800">
              <a:solidFill>
                <a:schemeClr val="dk1"/>
              </a:solidFill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</a:rPr>
              <a:t>Number of cores:</a:t>
            </a:r>
            <a:endParaRPr b="1" sz="1800"/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</a:rPr>
              <a:t>Quality of service:</a:t>
            </a:r>
            <a:endParaRPr sz="1800">
              <a:solidFill>
                <a:schemeClr val="dk1"/>
              </a:solidFill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99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</a:rPr>
              <a:t>Allocation</a:t>
            </a: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26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Wall time: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2692" lvl="0" marL="240665" marR="0" rtl="0" algn="l">
              <a:lnSpc>
                <a:spcPct val="119836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Job Name: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05740" lvl="0" marL="240665" marR="0" rtl="0" algn="l">
              <a:lnSpc>
                <a:spcPct val="122511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1800"/>
              <a:buChar char="•"/>
            </a:pPr>
            <a:r>
              <a:rPr b="1" lang="en-US" sz="1800">
                <a:solidFill>
                  <a:srgbClr val="2F2B20"/>
                </a:solidFill>
              </a:rPr>
              <a:t>Output:</a:t>
            </a:r>
            <a:endParaRPr b="1" sz="1800"/>
          </a:p>
        </p:txBody>
      </p:sp>
      <p:sp>
        <p:nvSpPr>
          <p:cNvPr id="435" name="Google Shape;435;p45"/>
          <p:cNvSpPr txBox="1"/>
          <p:nvPr/>
        </p:nvSpPr>
        <p:spPr>
          <a:xfrm>
            <a:off x="4083882" y="2198148"/>
            <a:ext cx="3326400" cy="3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8000">
            <a:spAutoFit/>
          </a:bodyPr>
          <a:lstStyle/>
          <a:p>
            <a:pPr indent="0" lvl="0" marL="12065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--partition=</a:t>
            </a:r>
            <a:r>
              <a:rPr b="1"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&lt;partition_name&gt;</a:t>
            </a:r>
            <a:endParaRPr b="1"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--mail-type=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&lt;type&gt;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--mail-user=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--nodes=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&lt;nodes&gt;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--ntasks=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&lt;number-of-tasks&gt;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28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--qos=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&lt;qos&gt;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--account=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&lt;account_name&gt;</a:t>
            </a:r>
            <a:endParaRPr sz="15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065" marR="0" rtl="0" algn="l">
              <a:spcBef>
                <a:spcPts val="86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--time=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&lt;wall time&gt;</a:t>
            </a:r>
            <a:endParaRPr sz="15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--job-name=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&lt;jobname&gt;</a:t>
            </a:r>
            <a:endParaRPr>
              <a:solidFill>
                <a:schemeClr val="accent2"/>
              </a:solidFill>
            </a:endParaRPr>
          </a:p>
          <a:p>
            <a:pPr indent="0" lvl="0" marL="12065" marR="0" rtl="0" algn="l">
              <a:spcBef>
                <a:spcPts val="834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--output=</a:t>
            </a:r>
            <a:r>
              <a:rPr lang="en-US" sz="15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45"/>
          <p:cNvSpPr txBox="1"/>
          <p:nvPr/>
        </p:nvSpPr>
        <p:spPr>
          <a:xfrm>
            <a:off x="1185846" y="5804100"/>
            <a:ext cx="101937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3275">
            <a:spAutoFit/>
          </a:bodyPr>
          <a:lstStyle/>
          <a:p>
            <a:pPr indent="0" lvl="0" marL="12689" marR="5075" rtl="0" algn="l">
              <a:lnSpc>
                <a:spcPct val="97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4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FYI: You do NOT actually type </a:t>
            </a:r>
            <a:r>
              <a:rPr i="1" lang="en-US" sz="1498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&lt;&gt; </a:t>
            </a:r>
            <a:r>
              <a:rPr i="1" lang="en-US" sz="14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above – this designates something specific you as a  user must enter about your job</a:t>
            </a:r>
            <a:endParaRPr i="1" sz="1498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4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38" name="Google Shape;438;p4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39" name="Google Shape;439;p4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0" name="Google Shape;440;p45"/>
          <p:cNvSpPr/>
          <p:nvPr/>
        </p:nvSpPr>
        <p:spPr>
          <a:xfrm>
            <a:off x="7133698" y="3710200"/>
            <a:ext cx="5058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 u="sng">
                <a:solidFill>
                  <a:srgbClr val="999999"/>
                </a:solidFill>
                <a:latin typeface="Tahoma"/>
                <a:ea typeface="Tahoma"/>
                <a:cs typeface="Tahoma"/>
                <a:sym typeface="Tahom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More on slurm commands:  https://slurm.schedmd.com/quickstart.html</a:t>
            </a:r>
            <a:endParaRPr i="1" sz="1200">
              <a:solidFill>
                <a:srgbClr val="999999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Alpine Partitions</a:t>
            </a:r>
            <a:endParaRPr/>
          </a:p>
        </p:txBody>
      </p:sp>
      <p:sp>
        <p:nvSpPr>
          <p:cNvPr id="447" name="Google Shape;447;p46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448" name="Google Shape;448;p46"/>
          <p:cNvGraphicFramePr/>
          <p:nvPr/>
        </p:nvGraphicFramePr>
        <p:xfrm>
          <a:off x="838209" y="25583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2165750"/>
                <a:gridCol w="2173000"/>
                <a:gridCol w="1190700"/>
                <a:gridCol w="1326775"/>
                <a:gridCol w="1326775"/>
                <a:gridCol w="2035825"/>
              </a:tblGrid>
              <a:tr h="3008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Partition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# of nodes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RAM/core (GB)</a:t>
                      </a:r>
                      <a:endParaRPr b="1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cores/node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GPUs/node</a:t>
                      </a:r>
                      <a:endParaRPr b="1"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5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amilan-&lt;institution&gt;</a:t>
                      </a:r>
                      <a:endParaRPr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General Compute Node</a:t>
                      </a:r>
                      <a:r>
                        <a:rPr lang="en-US" sz="1800"/>
                        <a:t>: AMD Milan</a:t>
                      </a: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3.83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24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ami100-&lt;institution&gt;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GPU </a:t>
                      </a:r>
                      <a:r>
                        <a:rPr lang="en-US" sz="1800"/>
                        <a:t>Node: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3x AMD MI100</a:t>
                      </a:r>
                      <a:endParaRPr sz="1800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3.83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7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aa100-&lt;institution&gt;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GPU Node: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3x Nvidia A100</a:t>
                      </a:r>
                      <a:endParaRPr sz="1800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8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3.83</a:t>
                      </a:r>
                      <a:endParaRPr b="0" i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64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</a:t>
                      </a:r>
                      <a:endParaRPr sz="1800" u="none" cap="none" strike="noStrike"/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49" name="Google Shape;449;p46"/>
          <p:cNvSpPr txBox="1"/>
          <p:nvPr/>
        </p:nvSpPr>
        <p:spPr>
          <a:xfrm>
            <a:off x="905225" y="5081900"/>
            <a:ext cx="5667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Institutions: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ucb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: University of Colorado, Boulder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csu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: Colorado State University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b="1" lang="en-US">
                <a:latin typeface="Helvetica Neue"/>
                <a:ea typeface="Helvetica Neue"/>
                <a:cs typeface="Helvetica Neue"/>
                <a:sym typeface="Helvetica Neue"/>
              </a:rPr>
              <a:t>amc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: Anschutz Medical Campus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0" name="Google Shape;450;p46"/>
          <p:cNvSpPr txBox="1"/>
          <p:nvPr>
            <p:ph idx="1" type="body"/>
          </p:nvPr>
        </p:nvSpPr>
        <p:spPr>
          <a:xfrm>
            <a:off x="838200" y="1542333"/>
            <a:ext cx="10817400" cy="9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Partitions specify the type of compute node that you wish to use</a:t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</p:txBody>
      </p:sp>
      <p:sp>
        <p:nvSpPr>
          <p:cNvPr id="451" name="Google Shape;451;p46"/>
          <p:cNvSpPr/>
          <p:nvPr/>
        </p:nvSpPr>
        <p:spPr>
          <a:xfrm>
            <a:off x="6572526" y="2054150"/>
            <a:ext cx="4290300" cy="369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--partition=amilan-ucb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7"/>
          <p:cNvSpPr txBox="1"/>
          <p:nvPr>
            <p:ph type="title"/>
          </p:nvPr>
        </p:nvSpPr>
        <p:spPr>
          <a:xfrm>
            <a:off x="796725" y="29631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Quality of Service</a:t>
            </a:r>
            <a:endParaRPr/>
          </a:p>
        </p:txBody>
      </p:sp>
      <p:graphicFrame>
        <p:nvGraphicFramePr>
          <p:cNvPr id="457" name="Google Shape;457;p47"/>
          <p:cNvGraphicFramePr/>
          <p:nvPr/>
        </p:nvGraphicFramePr>
        <p:xfrm>
          <a:off x="1071563" y="395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{6E94822E-8C2B-4774-91FD-1A5D822B0D05}</a:tableStyleId>
              </a:tblPr>
              <a:tblGrid>
                <a:gridCol w="1190125"/>
                <a:gridCol w="2535300"/>
                <a:gridCol w="1619325"/>
                <a:gridCol w="1762150"/>
                <a:gridCol w="2072325"/>
              </a:tblGrid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QoS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Description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wall time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jobs/user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Max nodes/user</a:t>
                      </a:r>
                      <a:endParaRPr b="1"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normal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Default QoS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Derived from partition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256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long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For jobs needing longer wall times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 D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n/a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8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</a:t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00" marB="43100" marR="43100" marL="43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58" name="Google Shape;458;p4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59" name="Google Shape;459;p4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60" name="Google Shape;460;p4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1" name="Google Shape;461;p47"/>
          <p:cNvSpPr txBox="1"/>
          <p:nvPr>
            <p:ph idx="1" type="body"/>
          </p:nvPr>
        </p:nvSpPr>
        <p:spPr>
          <a:xfrm>
            <a:off x="838200" y="1804636"/>
            <a:ext cx="10817506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Quality of Service specifies additional constraints Job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>
                <a:solidFill>
                  <a:srgbClr val="2F2B20"/>
                </a:solidFill>
              </a:rPr>
              <a:t>Alpine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, this means if your job needs to run longer than 1 day</a:t>
            </a:r>
            <a:endParaRPr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Specify with the </a:t>
            </a:r>
            <a:r>
              <a:rPr lang="en-US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--qos</a:t>
            </a: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 flag</a:t>
            </a:r>
            <a:endParaRPr/>
          </a:p>
          <a:p>
            <a:pPr indent="-2279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n-US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Doesn’t need to be set otherwise</a:t>
            </a:r>
            <a:endParaRPr/>
          </a:p>
          <a:p>
            <a:pPr indent="-75565" lvl="1" marL="726440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7"/>
          <p:cNvSpPr/>
          <p:nvPr/>
        </p:nvSpPr>
        <p:spPr>
          <a:xfrm>
            <a:off x="7219745" y="3151127"/>
            <a:ext cx="3919608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06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--qos=long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8"/>
          <p:cNvSpPr txBox="1"/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Writing your first job script</a:t>
            </a:r>
            <a:endParaRPr/>
          </a:p>
        </p:txBody>
      </p:sp>
      <p:sp>
        <p:nvSpPr>
          <p:cNvPr id="468" name="Google Shape;468;p4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69" name="Google Shape;469;p4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70" name="Google Shape;470;p4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9"/>
          <p:cNvSpPr txBox="1"/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Your turn!</a:t>
            </a:r>
            <a:endParaRPr/>
          </a:p>
        </p:txBody>
      </p:sp>
      <p:sp>
        <p:nvSpPr>
          <p:cNvPr id="476" name="Google Shape;476;p49"/>
          <p:cNvSpPr txBox="1"/>
          <p:nvPr>
            <p:ph idx="1" type="body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indent="-9779" lvl="0" marL="228600" rtl="0" algn="l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r>
              <a:t/>
            </a: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Navigate to the </a:t>
            </a:r>
            <a:r>
              <a:rPr lang="en-US" sz="1950">
                <a:solidFill>
                  <a:schemeClr val="accent5"/>
                </a:solidFill>
              </a:rPr>
              <a:t>job_submission</a:t>
            </a:r>
            <a:r>
              <a:rPr lang="en-US" sz="1950">
                <a:solidFill>
                  <a:srgbClr val="2F2B20"/>
                </a:solidFill>
              </a:rPr>
              <a:t> directory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Create</a:t>
            </a:r>
            <a:r>
              <a:rPr lang="en-US" sz="1950">
                <a:solidFill>
                  <a:srgbClr val="2F2B20"/>
                </a:solidFill>
              </a:rPr>
              <a:t> file </a:t>
            </a:r>
            <a:r>
              <a:rPr lang="en-US" sz="1950">
                <a:solidFill>
                  <a:schemeClr val="accent5"/>
                </a:solidFill>
              </a:rPr>
              <a:t>alpine_scripts/sleep.sh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Clr>
                <a:srgbClr val="A9A57C"/>
              </a:buClr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477" name="Google Shape;477;p49"/>
          <p:cNvSpPr txBox="1"/>
          <p:nvPr/>
        </p:nvSpPr>
        <p:spPr>
          <a:xfrm>
            <a:off x="1777079" y="3748220"/>
            <a:ext cx="5958300" cy="1243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echo "Running on host" `hostname`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478" name="Google Shape;478;p4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79" name="Google Shape;479;p4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80" name="Google Shape;480;p4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1" name="Google Shape;481;p4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i="1"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0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sleep.sh</a:t>
            </a:r>
            <a:endParaRPr/>
          </a:p>
        </p:txBody>
      </p:sp>
      <p:sp>
        <p:nvSpPr>
          <p:cNvPr id="487" name="Google Shape;487;p50"/>
          <p:cNvSpPr txBox="1"/>
          <p:nvPr>
            <p:ph idx="1" type="body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6565" lvl="0" marL="469265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b="1"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on 1 node</a:t>
            </a:r>
            <a:endParaRPr b="1"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b="1"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minute wall time</a:t>
            </a:r>
            <a:endParaRPr b="1"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b="1"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amilan-ucb partition</a:t>
            </a:r>
            <a:endParaRPr b="1"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b="1" lang="en-US" sz="2350">
                <a:latin typeface="Helvetica Neue"/>
                <a:ea typeface="Helvetica Neue"/>
                <a:cs typeface="Helvetica Neue"/>
                <a:sym typeface="Helvetica Neue"/>
              </a:rPr>
              <a:t>“./output/sleep.%j.out”</a:t>
            </a:r>
            <a:endParaRPr b="1"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Contains the following </a:t>
            </a:r>
            <a:r>
              <a:rPr b="1" lang="en-US" sz="2398">
                <a:latin typeface="Helvetica Neue"/>
                <a:ea typeface="Helvetica Neue"/>
                <a:cs typeface="Helvetica Neue"/>
                <a:sym typeface="Helvetica Neue"/>
              </a:rPr>
              <a:t>commands</a:t>
            </a:r>
            <a:r>
              <a:rPr lang="en-US" sz="2398">
                <a:latin typeface="Helvetica Neue"/>
                <a:ea typeface="Helvetica Neue"/>
                <a:cs typeface="Helvetica Neue"/>
                <a:sym typeface="Helvetica Neue"/>
              </a:rPr>
              <a:t> -&gt;  </a:t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* Bonus: Email yourself when the job ends</a:t>
            </a:r>
            <a:endParaRPr sz="1800"/>
          </a:p>
          <a:p>
            <a:pPr indent="0" lvl="0" marL="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398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8" name="Google Shape;488;p5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489" name="Google Shape;489;p5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490" name="Google Shape;490;p5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1" name="Google Shape;491;p50"/>
          <p:cNvSpPr txBox="1"/>
          <p:nvPr/>
        </p:nvSpPr>
        <p:spPr>
          <a:xfrm>
            <a:off x="6655903" y="3429008"/>
            <a:ext cx="4280100" cy="997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"Running on host" `hostname`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"Starting Sleep"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sleep 30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echo "Ending Sleep. Exiting Job!"</a:t>
            </a:r>
            <a:endParaRPr/>
          </a:p>
        </p:txBody>
      </p:sp>
      <p:sp>
        <p:nvSpPr>
          <p:cNvPr id="492" name="Google Shape;492;p50"/>
          <p:cNvSpPr/>
          <p:nvPr/>
        </p:nvSpPr>
        <p:spPr>
          <a:xfrm>
            <a:off x="544150" y="5121375"/>
            <a:ext cx="5922600" cy="476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065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alpine_scripts/sleep.sh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1"/>
          <p:cNvSpPr txBox="1"/>
          <p:nvPr/>
        </p:nvSpPr>
        <p:spPr>
          <a:xfrm>
            <a:off x="835819" y="1546270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225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</a:pPr>
            <a:r>
              <a:rPr lang="en-US" sz="2700">
                <a:solidFill>
                  <a:schemeClr val="dk1"/>
                </a:solidFill>
              </a:rPr>
              <a:t>Once a job completes its execution, the standard output of the script will be redirected to an output file.</a:t>
            </a:r>
            <a:endParaRPr sz="1300"/>
          </a:p>
          <a:p>
            <a:pPr indent="-33591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i="0" lang="en-US" sz="2300" u="none" cap="none" strike="noStrike">
                <a:solidFill>
                  <a:schemeClr val="dk1"/>
                </a:solidFill>
              </a:rPr>
              <a:t>Great for debugging!</a:t>
            </a:r>
            <a:endParaRPr sz="1300"/>
          </a:p>
          <a:p>
            <a:pPr indent="-33591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i="0" lang="en-US" sz="2300" u="none" cap="none" strike="noStrike">
                <a:solidFill>
                  <a:schemeClr val="dk1"/>
                </a:solidFill>
              </a:rPr>
              <a:t>Could be different from output generated by your application</a:t>
            </a:r>
            <a:endParaRPr sz="1300"/>
          </a:p>
          <a:p>
            <a:pPr indent="-33591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i="0" lang="en-US" sz="2300" u="none" cap="none" strike="noStrike">
                <a:solidFill>
                  <a:schemeClr val="dk1"/>
                </a:solidFill>
              </a:rPr>
              <a:t>File is created in directory job was run unless specified in your </a:t>
            </a:r>
            <a:br>
              <a:rPr i="0" lang="en-US" sz="2300" u="none" cap="none" strike="noStrike">
                <a:solidFill>
                  <a:schemeClr val="dk1"/>
                </a:solidFill>
              </a:rPr>
            </a:br>
            <a:r>
              <a:rPr i="0" lang="en-US" sz="2300" u="none" cap="none" strike="noStrike">
                <a:solidFill>
                  <a:schemeClr val="accent5"/>
                </a:solidFill>
              </a:rPr>
              <a:t>--output</a:t>
            </a:r>
            <a:r>
              <a:rPr i="0" lang="en-US" sz="2300" u="none" cap="none" strike="noStrike">
                <a:solidFill>
                  <a:schemeClr val="dk1"/>
                </a:solidFill>
              </a:rPr>
              <a:t> directive.</a:t>
            </a:r>
            <a:endParaRPr sz="1300"/>
          </a:p>
          <a:p>
            <a:pPr indent="-33591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i="0" lang="en-US" sz="2300" u="none" cap="none" strike="noStrike">
                <a:solidFill>
                  <a:schemeClr val="dk1"/>
                </a:solidFill>
              </a:rPr>
              <a:t>If the </a:t>
            </a:r>
            <a:r>
              <a:rPr i="0" lang="en-US" sz="2300" u="none" cap="none" strike="noStrike">
                <a:solidFill>
                  <a:srgbClr val="000000"/>
                </a:solidFill>
              </a:rPr>
              <a:t>directive </a:t>
            </a:r>
            <a:r>
              <a:rPr i="0" lang="en-US" sz="2300" u="none" cap="none" strike="noStrike">
                <a:solidFill>
                  <a:schemeClr val="accent5"/>
                </a:solidFill>
              </a:rPr>
              <a:t>--output</a:t>
            </a:r>
            <a:r>
              <a:rPr i="0" lang="en-US" sz="2300" u="none" cap="none" strike="noStrike">
                <a:solidFill>
                  <a:schemeClr val="dk1"/>
                </a:solidFill>
              </a:rPr>
              <a:t> is not provided then a generic file name will be used (slurm_xxxxxx.out).</a:t>
            </a:r>
            <a:endParaRPr i="0" sz="2300" u="none" cap="none" strike="noStrike">
              <a:solidFill>
                <a:schemeClr val="dk1"/>
              </a:solidFill>
            </a:endParaRPr>
          </a:p>
          <a:p>
            <a:pPr indent="-189865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1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Output</a:t>
            </a:r>
            <a:endParaRPr/>
          </a:p>
        </p:txBody>
      </p:sp>
      <p:sp>
        <p:nvSpPr>
          <p:cNvPr id="499" name="Google Shape;499;p51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00" name="Google Shape;500;p51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01" name="Google Shape;501;p51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2" name="Google Shape;502;p51"/>
          <p:cNvSpPr txBox="1"/>
          <p:nvPr/>
        </p:nvSpPr>
        <p:spPr>
          <a:xfrm>
            <a:off x="6738538" y="5708453"/>
            <a:ext cx="4878140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600"/>
              <a:buFont typeface="Arial"/>
              <a:buNone/>
            </a:pP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Solution can be found in “</a:t>
            </a:r>
            <a:r>
              <a:rPr i="1" lang="en-US" sz="16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./solutions</a:t>
            </a:r>
            <a:r>
              <a:rPr i="1" lang="en-US" sz="16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” subdirectory</a:t>
            </a:r>
            <a:endParaRPr i="1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03" name="Google Shape;503;p51"/>
          <p:cNvSpPr txBox="1"/>
          <p:nvPr/>
        </p:nvSpPr>
        <p:spPr>
          <a:xfrm>
            <a:off x="1231253" y="5087426"/>
            <a:ext cx="7263300" cy="409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Arial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cat output/sleep.xxxxxx.out</a:t>
            </a:r>
            <a:r>
              <a:rPr lang="en-US" sz="1800">
                <a:solidFill>
                  <a:srgbClr val="2F2B2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US" sz="1800">
                <a:solidFill>
                  <a:srgbClr val="AEABAB"/>
                </a:solidFill>
                <a:latin typeface="Arial"/>
                <a:ea typeface="Arial"/>
                <a:cs typeface="Arial"/>
                <a:sym typeface="Arial"/>
              </a:rPr>
              <a:t># where xxxxxx is your Job Id</a:t>
            </a:r>
            <a:endParaRPr i="1" sz="18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0574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2"/>
          <p:cNvSpPr txBox="1"/>
          <p:nvPr>
            <p:ph type="title"/>
          </p:nvPr>
        </p:nvSpPr>
        <p:spPr>
          <a:xfrm>
            <a:off x="838200" y="295543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(1)</a:t>
            </a:r>
            <a:endParaRPr/>
          </a:p>
        </p:txBody>
      </p:sp>
      <p:sp>
        <p:nvSpPr>
          <p:cNvPr id="509" name="Google Shape;509;p52"/>
          <p:cNvSpPr txBox="1"/>
          <p:nvPr>
            <p:ph idx="1" type="body"/>
          </p:nvPr>
        </p:nvSpPr>
        <p:spPr>
          <a:xfrm>
            <a:off x="747157" y="1525644"/>
            <a:ext cx="100056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squeue</a:t>
            </a:r>
            <a:r>
              <a:rPr lang="en-US" sz="2200">
                <a:solidFill>
                  <a:srgbClr val="2F2B20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 Monitor your jobs status </a:t>
            </a:r>
            <a:r>
              <a:rPr b="1" lang="en-US" sz="2200">
                <a:solidFill>
                  <a:srgbClr val="2F2B20"/>
                </a:solidFill>
              </a:rPr>
              <a:t>in queue and while running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2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shows all jobs in queue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889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t/>
            </a:r>
            <a:endParaRPr sz="22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200"/>
              <a:buChar char="•"/>
            </a:pPr>
            <a:r>
              <a:rPr lang="en-US" sz="22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sacct</a:t>
            </a:r>
            <a:r>
              <a:rPr lang="en-US" sz="22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: Check back on usage statistics of </a:t>
            </a:r>
            <a:r>
              <a:rPr b="1" lang="en-US" sz="2200">
                <a:solidFill>
                  <a:srgbClr val="2F2B20"/>
                </a:solidFill>
              </a:rPr>
              <a:t>previous Jobs</a:t>
            </a:r>
            <a:endParaRPr b="1"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By default only checks all jobs from the start of the current day.</a:t>
            </a:r>
            <a:endParaRPr/>
          </a:p>
          <a:p>
            <a:pPr indent="-342265" lvl="1" marL="685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1800"/>
              <a:buChar char="•"/>
            </a:pPr>
            <a:r>
              <a:rPr lang="en-US" sz="18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Narrow this down with:</a:t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2F2B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2F2B2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rPr lang="en-US" sz="18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0" name="Google Shape;510;p52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11" name="Google Shape;511;p52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12" name="Google Shape;512;p5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3" name="Google Shape;513;p52"/>
          <p:cNvSpPr/>
          <p:nvPr/>
        </p:nvSpPr>
        <p:spPr>
          <a:xfrm>
            <a:off x="1058597" y="2566043"/>
            <a:ext cx="7263300" cy="708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–u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squeue –p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&lt;partition&gt;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4" name="Google Shape;514;p52"/>
          <p:cNvSpPr/>
          <p:nvPr/>
        </p:nvSpPr>
        <p:spPr>
          <a:xfrm>
            <a:off x="1058597" y="4554385"/>
            <a:ext cx="7263300" cy="1015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–u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 sacct --start=MM/DD/YY –u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&lt;username&gt;</a:t>
            </a:r>
            <a:endParaRPr sz="180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sacct –j 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&lt;job-id&gt;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03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Another method of checking details of your job while running is with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scontrol</a:t>
            </a:r>
            <a:endParaRPr sz="24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Advanced command usually used by system administrators, but you can use it too!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solidFill>
                  <a:schemeClr val="accent5"/>
                </a:solidFill>
              </a:rPr>
              <a:t>seff</a:t>
            </a:r>
            <a:r>
              <a:rPr lang="en-US" sz="2400"/>
              <a:t>: Utility to </a:t>
            </a:r>
            <a:r>
              <a:rPr b="1" lang="en-US" sz="2400"/>
              <a:t>check efficiency post-job</a:t>
            </a:r>
            <a:endParaRPr b="1" sz="2400"/>
          </a:p>
        </p:txBody>
      </p:sp>
      <p:sp>
        <p:nvSpPr>
          <p:cNvPr id="520" name="Google Shape;520;p53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Checking your jobs (2)</a:t>
            </a:r>
            <a:endParaRPr/>
          </a:p>
        </p:txBody>
      </p:sp>
      <p:sp>
        <p:nvSpPr>
          <p:cNvPr id="521" name="Google Shape;521;p53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22" name="Google Shape;522;p53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23" name="Google Shape;523;p53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4" name="Google Shape;524;p53"/>
          <p:cNvSpPr/>
          <p:nvPr/>
        </p:nvSpPr>
        <p:spPr>
          <a:xfrm>
            <a:off x="1141941" y="3304231"/>
            <a:ext cx="7263450" cy="40011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scontrol show job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5" name="Google Shape;525;p53"/>
          <p:cNvSpPr/>
          <p:nvPr/>
        </p:nvSpPr>
        <p:spPr>
          <a:xfrm>
            <a:off x="1142025" y="4805470"/>
            <a:ext cx="7263300" cy="738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slurmtools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seff </a:t>
            </a:r>
            <a:r>
              <a:rPr lang="en-US" sz="20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&lt;job number&gt;</a:t>
            </a:r>
            <a:endParaRPr sz="20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</a:t>
            </a:r>
            <a:endParaRPr/>
          </a:p>
        </p:txBody>
      </p:sp>
      <p:sp>
        <p:nvSpPr>
          <p:cNvPr id="531" name="Google Shape;531;p54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32" name="Google Shape;532;p54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33" name="Google Shape;533;p54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4" name="Google Shape;534;p54"/>
          <p:cNvSpPr txBox="1"/>
          <p:nvPr>
            <p:ph idx="1" type="body"/>
          </p:nvPr>
        </p:nvSpPr>
        <p:spPr>
          <a:xfrm>
            <a:off x="838200" y="1804627"/>
            <a:ext cx="10515600" cy="3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Okay so running a job is easy, but how do I run a job with my software?</a:t>
            </a:r>
            <a:endParaRPr>
              <a:solidFill>
                <a:srgbClr val="000000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LMOD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Module system on CURC systems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Modifies your environment to make your desired software visible to your terminal.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535" name="Google Shape;535;p54"/>
          <p:cNvSpPr/>
          <p:nvPr/>
        </p:nvSpPr>
        <p:spPr>
          <a:xfrm>
            <a:off x="1617198" y="4493888"/>
            <a:ext cx="7263300" cy="708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load matlab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ml matlab 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#shorthand version!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Outline</a:t>
            </a:r>
            <a:endParaRPr/>
          </a:p>
        </p:txBody>
      </p:sp>
      <p:sp>
        <p:nvSpPr>
          <p:cNvPr id="190" name="Google Shape;190;p28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General Information</a:t>
            </a:r>
            <a:endParaRPr sz="3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Alpine resources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-381000" lvl="0" marL="457200" rtl="0" algn="l">
              <a:lnSpc>
                <a:spcPct val="115000"/>
              </a:lnSpc>
              <a:spcBef>
                <a:spcPts val="664"/>
              </a:spcBef>
              <a:spcAft>
                <a:spcPts val="0"/>
              </a:spcAft>
              <a:buSzPts val="2400"/>
              <a:buChar char="•"/>
            </a:pPr>
            <a:r>
              <a:rPr lang="en-US" sz="3000"/>
              <a:t>Examples of submitting jobs to the supercomputer!</a:t>
            </a:r>
            <a:endParaRPr sz="30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Traditional job submission (terminal)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Simple batch jobs: hello world, running programs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GPU Jobs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Advanced batch jobs: mpi, serial-parallel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Interactive jobs</a:t>
            </a:r>
            <a:endParaRPr/>
          </a:p>
        </p:txBody>
      </p:sp>
      <p:sp>
        <p:nvSpPr>
          <p:cNvPr id="191" name="Google Shape;191;p2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192" name="Google Shape;192;p2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193" name="Google Shape;193;p2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/>
          <p:nvPr>
            <p:ph type="title"/>
          </p:nvPr>
        </p:nvSpPr>
        <p:spPr>
          <a:xfrm>
            <a:off x="838200" y="29554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Software and Jobs (2)</a:t>
            </a:r>
            <a:endParaRPr/>
          </a:p>
        </p:txBody>
      </p:sp>
      <p:sp>
        <p:nvSpPr>
          <p:cNvPr id="541" name="Google Shape;541;p5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42" name="Google Shape;542;p5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43" name="Google Shape;543;p5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4" name="Google Shape;544;p55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0980" lvl="0" marL="228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LMOD commands:</a:t>
            </a:r>
            <a:endParaRPr sz="2680"/>
          </a:p>
          <a:p>
            <a:pPr indent="0" lvl="1" marL="45720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r>
              <a:t/>
            </a:r>
            <a:endParaRPr sz="23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r>
              <a:t/>
            </a: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r>
              <a:t/>
            </a:r>
            <a:endParaRPr sz="268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2680">
              <a:solidFill>
                <a:srgbClr val="000000"/>
              </a:solidFill>
            </a:endParaRPr>
          </a:p>
          <a:p>
            <a:pPr indent="-220980" lvl="0" marL="2286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680"/>
              <a:buChar char="•"/>
            </a:pPr>
            <a:r>
              <a:rPr lang="en-US" sz="26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if my software isn't available through LMOD?</a:t>
            </a:r>
            <a:endParaRPr sz="2680"/>
          </a:p>
          <a:p>
            <a:pPr indent="-224790" lvl="1" marL="68580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</a:pPr>
            <a:r>
              <a:rPr lang="en-US" sz="23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Software must be installed locally if not available through LMOD</a:t>
            </a:r>
            <a:endParaRPr sz="2340"/>
          </a:p>
          <a:p>
            <a:pPr indent="-224790" lvl="1" marL="68580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RC User support is happy to assist</a:t>
            </a:r>
            <a:r>
              <a:rPr lang="en-US" sz="2340"/>
              <a:t>,</a:t>
            </a:r>
            <a:r>
              <a:rPr i="1" lang="en-US" sz="2340"/>
              <a:t>installs are best effort</a:t>
            </a:r>
            <a:endParaRPr sz="2340"/>
          </a:p>
          <a:p>
            <a:pPr indent="-224790" lvl="1" marL="68580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40"/>
              <a:buChar char="•"/>
            </a:pPr>
            <a:r>
              <a:rPr lang="en-US" sz="2340"/>
              <a:t>For more assistance contact </a:t>
            </a:r>
            <a:r>
              <a:rPr lang="en-US" sz="2340" u="sng">
                <a:solidFill>
                  <a:schemeClr val="hlink"/>
                </a:solidFill>
                <a:hlinkClick r:id="rId3"/>
              </a:rPr>
              <a:t>rc-help@colorado.edu</a:t>
            </a:r>
            <a:endParaRPr sz="2340"/>
          </a:p>
          <a:p>
            <a:pPr indent="-76200" lvl="1" marL="685800" rtl="0" algn="l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r>
              <a:t/>
            </a:r>
            <a:endParaRPr sz="2340"/>
          </a:p>
          <a:p>
            <a:pPr indent="-50800" lvl="0" marL="2286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r>
              <a:t/>
            </a:r>
            <a:endParaRPr sz="2680"/>
          </a:p>
        </p:txBody>
      </p:sp>
      <p:sp>
        <p:nvSpPr>
          <p:cNvPr id="545" name="Google Shape;545;p55"/>
          <p:cNvSpPr/>
          <p:nvPr/>
        </p:nvSpPr>
        <p:spPr>
          <a:xfrm>
            <a:off x="1141941" y="2369050"/>
            <a:ext cx="8631586" cy="1015663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purge        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all current modules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unload 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#Unloads matlab</a:t>
            </a:r>
            <a:endParaRPr sz="2000">
              <a:solidFill>
                <a:srgbClr val="AEABAB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$ module spider matlab   </a:t>
            </a:r>
            <a:r>
              <a:rPr lang="en-US" sz="2000">
                <a:solidFill>
                  <a:srgbClr val="AEABAB"/>
                </a:solidFill>
                <a:latin typeface="Consolas"/>
                <a:ea typeface="Consolas"/>
                <a:cs typeface="Consolas"/>
                <a:sym typeface="Consolas"/>
              </a:rPr>
              <a:t>#Searches for matlab in module tree</a:t>
            </a:r>
            <a:endParaRPr sz="2000">
              <a:solidFill>
                <a:srgbClr val="AEABA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6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1: Serial R Code</a:t>
            </a:r>
            <a:endParaRPr/>
          </a:p>
        </p:txBody>
      </p:sp>
      <p:sp>
        <p:nvSpPr>
          <p:cNvPr id="551" name="Google Shape;551;p56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52" name="Google Shape;552;p56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53" name="Google Shape;553;p5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external program</a:t>
            </a:r>
            <a:endParaRPr/>
          </a:p>
        </p:txBody>
      </p:sp>
      <p:sp>
        <p:nvSpPr>
          <p:cNvPr id="559" name="Google Shape;559;p57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157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Let’s run R on an R script</a:t>
            </a:r>
            <a:endParaRPr sz="2600"/>
          </a:p>
          <a:p>
            <a:pPr indent="-2157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Batch </a:t>
            </a:r>
            <a:r>
              <a:rPr lang="en-US" sz="2600">
                <a:solidFill>
                  <a:srgbClr val="2F2B20"/>
                </a:solidFill>
              </a:rPr>
              <a:t>script calls and runs </a:t>
            </a:r>
            <a:r>
              <a:rPr lang="en-US" sz="2600">
                <a:solidFill>
                  <a:schemeClr val="accent5"/>
                </a:solidFill>
              </a:rPr>
              <a:t>programs/R_program.R</a:t>
            </a:r>
            <a:endParaRPr sz="2600">
              <a:solidFill>
                <a:schemeClr val="accent5"/>
              </a:solidFill>
            </a:endParaRPr>
          </a:p>
          <a:p>
            <a:pPr indent="-254000" lvl="1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>
                <a:solidFill>
                  <a:srgbClr val="2F2B20"/>
                </a:solidFill>
              </a:rPr>
              <a:t>Let’s take a look at the R program</a:t>
            </a:r>
            <a:endParaRPr sz="2200"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i="1" sz="2600">
              <a:solidFill>
                <a:srgbClr val="2F2B20"/>
              </a:solidFill>
            </a:endParaRPr>
          </a:p>
          <a:p>
            <a:pPr indent="-215710" lvl="0" marL="241099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Let’s examine the batch script </a:t>
            </a:r>
            <a:r>
              <a:rPr lang="en-US" sz="2600">
                <a:solidFill>
                  <a:schemeClr val="accent5"/>
                </a:solidFill>
              </a:rPr>
              <a:t>alpine_s</a:t>
            </a:r>
            <a:r>
              <a:rPr lang="en-US" sz="2600">
                <a:solidFill>
                  <a:schemeClr val="accent5"/>
                </a:solidFill>
              </a:rPr>
              <a:t>cripts/R.sh</a:t>
            </a:r>
            <a:endParaRPr sz="2600">
              <a:solidFill>
                <a:schemeClr val="accent5"/>
              </a:solidFill>
            </a:endParaRPr>
          </a:p>
          <a:p>
            <a:pPr indent="-215712" lvl="1" marL="6983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Note how R is loaded</a:t>
            </a:r>
            <a:endParaRPr sz="2200"/>
          </a:p>
          <a:p>
            <a:pPr indent="-215712" lvl="1" marL="6983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200"/>
              <a:buChar char="•"/>
            </a:pPr>
            <a:r>
              <a:rPr lang="en-US" sz="2200"/>
              <a:t>R program can be run with “Rscript &lt;script&gt;”</a:t>
            </a:r>
            <a:endParaRPr sz="2200"/>
          </a:p>
          <a:p>
            <a:pPr indent="0" lvl="0" marL="6858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2157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600"/>
              <a:buChar char="•"/>
            </a:pPr>
            <a:r>
              <a:rPr lang="en-US" sz="2600">
                <a:solidFill>
                  <a:srgbClr val="2F2B20"/>
                </a:solidFill>
              </a:rPr>
              <a:t>Go ahead and submit the batch script:</a:t>
            </a:r>
            <a:endParaRPr sz="2600"/>
          </a:p>
        </p:txBody>
      </p:sp>
      <p:sp>
        <p:nvSpPr>
          <p:cNvPr id="560" name="Google Shape;560;p57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61" name="Google Shape;561;p57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62" name="Google Shape;562;p57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3" name="Google Shape;563;p57"/>
          <p:cNvSpPr/>
          <p:nvPr/>
        </p:nvSpPr>
        <p:spPr>
          <a:xfrm>
            <a:off x="1093522" y="5491675"/>
            <a:ext cx="7820400" cy="476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065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alpine_scripts/R.sh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8"/>
          <p:cNvSpPr txBox="1"/>
          <p:nvPr>
            <p:ph type="title"/>
          </p:nvPr>
        </p:nvSpPr>
        <p:spPr>
          <a:xfrm>
            <a:off x="427725" y="453047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Example 2: Serial Matlab Code</a:t>
            </a:r>
            <a:endParaRPr/>
          </a:p>
        </p:txBody>
      </p:sp>
      <p:sp>
        <p:nvSpPr>
          <p:cNvPr id="569" name="Google Shape;569;p5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70" name="Google Shape;570;p5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71" name="Google Shape;571;p5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59"/>
          <p:cNvSpPr txBox="1"/>
          <p:nvPr>
            <p:ph type="title"/>
          </p:nvPr>
        </p:nvSpPr>
        <p:spPr>
          <a:xfrm>
            <a:off x="838200" y="312808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Launch Matlab!</a:t>
            </a:r>
            <a:endParaRPr/>
          </a:p>
        </p:txBody>
      </p:sp>
      <p:sp>
        <p:nvSpPr>
          <p:cNvPr id="577" name="Google Shape;577;p59"/>
          <p:cNvSpPr txBox="1"/>
          <p:nvPr>
            <p:ph idx="1" type="body"/>
          </p:nvPr>
        </p:nvSpPr>
        <p:spPr>
          <a:xfrm>
            <a:off x="838200" y="1528742"/>
            <a:ext cx="10515600" cy="2710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7965" lvl="0" marL="26924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50"/>
              <a:buChar char="•"/>
            </a:pPr>
            <a:r>
              <a:rPr lang="en-US" sz="2350">
                <a:solidFill>
                  <a:srgbClr val="2F2B20"/>
                </a:solidFill>
              </a:rPr>
              <a:t>Create a job script and submit it as a batch job with the following instructions:</a:t>
            </a:r>
            <a:endParaRPr sz="2350"/>
          </a:p>
          <a:p>
            <a:pPr indent="-9779" lvl="0" marL="228600" rtl="0" algn="l">
              <a:lnSpc>
                <a:spcPct val="90000"/>
              </a:lnSpc>
              <a:spcBef>
                <a:spcPts val="46"/>
              </a:spcBef>
              <a:spcAft>
                <a:spcPts val="0"/>
              </a:spcAft>
              <a:buClr>
                <a:schemeClr val="dk1"/>
              </a:buClr>
              <a:buSzPts val="3446"/>
              <a:buNone/>
            </a:pPr>
            <a:r>
              <a:t/>
            </a:r>
            <a:endParaRPr sz="34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Name it </a:t>
            </a:r>
            <a:r>
              <a:rPr lang="en-US" sz="1950">
                <a:solidFill>
                  <a:schemeClr val="accent5"/>
                </a:solidFill>
              </a:rPr>
              <a:t>alpine_s</a:t>
            </a:r>
            <a:r>
              <a:rPr lang="en-US" sz="1950">
                <a:solidFill>
                  <a:schemeClr val="accent5"/>
                </a:solidFill>
              </a:rPr>
              <a:t>cripts/matlab.sh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Load the </a:t>
            </a:r>
            <a:r>
              <a:rPr lang="en-US" sz="1950">
                <a:solidFill>
                  <a:schemeClr val="accent5"/>
                </a:solidFill>
              </a:rPr>
              <a:t>matlab</a:t>
            </a:r>
            <a:r>
              <a:rPr lang="en-US" sz="1950">
                <a:solidFill>
                  <a:srgbClr val="2F2B20"/>
                </a:solidFill>
              </a:rPr>
              <a:t> module (</a:t>
            </a:r>
            <a:r>
              <a:rPr lang="en-US" sz="1950">
                <a:solidFill>
                  <a:schemeClr val="accent5"/>
                </a:solidFill>
              </a:rPr>
              <a:t>module load matlab)</a:t>
            </a:r>
            <a:endParaRPr/>
          </a:p>
          <a:p>
            <a:pPr indent="-342265" lvl="1" marL="812165" marR="4445" rtl="0" algn="l">
              <a:lnSpc>
                <a:spcPct val="100099"/>
              </a:lnSpc>
              <a:spcBef>
                <a:spcPts val="6"/>
              </a:spcBef>
              <a:spcAft>
                <a:spcPts val="0"/>
              </a:spcAft>
              <a:buSzPts val="1950"/>
              <a:buAutoNum type="arabicPeriod"/>
            </a:pPr>
            <a:r>
              <a:rPr lang="en-US" sz="1950">
                <a:solidFill>
                  <a:srgbClr val="2F2B20"/>
                </a:solidFill>
              </a:rPr>
              <a:t>The job should contain the following commands: </a:t>
            </a:r>
            <a:endParaRPr sz="1950"/>
          </a:p>
        </p:txBody>
      </p:sp>
      <p:sp>
        <p:nvSpPr>
          <p:cNvPr id="578" name="Google Shape;578;p59"/>
          <p:cNvSpPr txBox="1"/>
          <p:nvPr/>
        </p:nvSpPr>
        <p:spPr>
          <a:xfrm>
            <a:off x="1791456" y="3681071"/>
            <a:ext cx="6936009" cy="628366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programs</a:t>
            </a:r>
            <a:endParaRPr sz="1800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matlab –nodisplay –nodesktop –r "matlab_tic;"</a:t>
            </a:r>
            <a:endParaRPr/>
          </a:p>
        </p:txBody>
      </p:sp>
      <p:sp>
        <p:nvSpPr>
          <p:cNvPr id="579" name="Google Shape;579;p5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80" name="Google Shape;580;p5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81" name="Google Shape;581;p5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2" name="Google Shape;582;p59"/>
          <p:cNvSpPr txBox="1"/>
          <p:nvPr/>
        </p:nvSpPr>
        <p:spPr>
          <a:xfrm>
            <a:off x="1071248" y="5455425"/>
            <a:ext cx="7852833" cy="6062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400"/>
              <a:buFont typeface="Arial"/>
              <a:buNone/>
            </a:pPr>
            <a:r>
              <a:rPr i="1" lang="en-US" sz="2400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Details on job script parameters are in the next slide</a:t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4604" lvl="0" marL="206204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60"/>
          <p:cNvSpPr txBox="1"/>
          <p:nvPr>
            <p:ph type="title"/>
          </p:nvPr>
        </p:nvSpPr>
        <p:spPr>
          <a:xfrm>
            <a:off x="838200" y="33562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Job details of </a:t>
            </a:r>
            <a:r>
              <a:rPr lang="en-US">
                <a:solidFill>
                  <a:schemeClr val="accent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matlab.sh</a:t>
            </a:r>
            <a:endParaRPr/>
          </a:p>
        </p:txBody>
      </p:sp>
      <p:sp>
        <p:nvSpPr>
          <p:cNvPr id="588" name="Google Shape;588;p60"/>
          <p:cNvSpPr txBox="1"/>
          <p:nvPr>
            <p:ph idx="1" type="body"/>
          </p:nvPr>
        </p:nvSpPr>
        <p:spPr>
          <a:xfrm>
            <a:off x="838200" y="1503694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6565" lvl="0" marL="469265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F2B20"/>
              </a:buClr>
              <a:buSzPts val="2398"/>
              <a:buAutoNum type="arabicPeriod"/>
            </a:pPr>
            <a:r>
              <a:rPr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job will run on </a:t>
            </a:r>
            <a:r>
              <a:rPr b="1" lang="en-US" sz="2398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core of 1 node</a:t>
            </a:r>
            <a:endParaRPr b="1" sz="2398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will request a </a:t>
            </a:r>
            <a:r>
              <a:rPr b="1"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minute wall time</a:t>
            </a:r>
            <a:endParaRPr b="1"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2F2B20"/>
              </a:buClr>
              <a:buSzPts val="2350"/>
              <a:buAutoNum type="arabicPeriod"/>
            </a:pPr>
            <a:r>
              <a:rPr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Run on the </a:t>
            </a:r>
            <a:r>
              <a:rPr b="1"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amilan-ucb </a:t>
            </a:r>
            <a:r>
              <a:rPr b="1" lang="en-US" sz="2350">
                <a:solidFill>
                  <a:srgbClr val="2F2B2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partition</a:t>
            </a:r>
            <a:endParaRPr b="1"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Set the output file to be named </a:t>
            </a:r>
            <a:r>
              <a:rPr b="1" lang="en-US" sz="2350">
                <a:latin typeface="Helvetica Neue"/>
                <a:ea typeface="Helvetica Neue"/>
                <a:cs typeface="Helvetica Neue"/>
                <a:sym typeface="Helvetica Neue"/>
              </a:rPr>
              <a:t>“./output/matlab.%j.out”</a:t>
            </a:r>
            <a:endParaRPr b="1"/>
          </a:p>
          <a:p>
            <a:pPr indent="-456565" lvl="0" marL="469265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chemeClr val="dk1"/>
              </a:buClr>
              <a:buSzPts val="2350"/>
              <a:buAutoNum type="arabicPeriod"/>
            </a:pPr>
            <a:r>
              <a:rPr lang="en-US" sz="2350">
                <a:latin typeface="Helvetica Neue"/>
                <a:ea typeface="Helvetica Neue"/>
                <a:cs typeface="Helvetica Neue"/>
                <a:sym typeface="Helvetica Neue"/>
              </a:rPr>
              <a:t>Contains the following commands:</a:t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35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*</a:t>
            </a: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Bonus: Email yourself when the job ends</a:t>
            </a:r>
            <a:r>
              <a:rPr lang="en-US" sz="1800">
                <a:latin typeface="Helvetica Neue"/>
                <a:ea typeface="Helvetica Neue"/>
                <a:cs typeface="Helvetica Neue"/>
                <a:sym typeface="Helvetica Neue"/>
              </a:rPr>
              <a:t>   </a:t>
            </a:r>
            <a:endParaRPr sz="1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9" name="Google Shape;589;p6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590" name="Google Shape;590;p6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591" name="Google Shape;591;p6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2" name="Google Shape;592;p60"/>
          <p:cNvSpPr txBox="1"/>
          <p:nvPr/>
        </p:nvSpPr>
        <p:spPr>
          <a:xfrm>
            <a:off x="1329875" y="3667800"/>
            <a:ext cx="5232600" cy="505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cd programs</a:t>
            </a:r>
            <a:endParaRPr sz="16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 matlab –nodisplay –nodesktop –r "matlab_tic;"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3" name="Google Shape;593;p60"/>
          <p:cNvSpPr/>
          <p:nvPr/>
        </p:nvSpPr>
        <p:spPr>
          <a:xfrm>
            <a:off x="544146" y="5121375"/>
            <a:ext cx="5971500" cy="4761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065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alpine_scripts/matlab.sh</a:t>
            </a:r>
            <a:endParaRPr sz="18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1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/>
          </a:p>
        </p:txBody>
      </p:sp>
      <p:sp>
        <p:nvSpPr>
          <p:cNvPr id="599" name="Google Shape;599;p61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00" name="Google Shape;600;p61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01" name="Google Shape;601;p61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2"/>
          <p:cNvSpPr txBox="1"/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Jobs</a:t>
            </a:r>
            <a:endParaRPr/>
          </a:p>
        </p:txBody>
      </p:sp>
      <p:sp>
        <p:nvSpPr>
          <p:cNvPr id="607" name="Google Shape;607;p62"/>
          <p:cNvSpPr txBox="1"/>
          <p:nvPr>
            <p:ph idx="1" type="body"/>
          </p:nvPr>
        </p:nvSpPr>
        <p:spPr>
          <a:xfrm>
            <a:off x="838200" y="1503694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/>
              <a:t>On Alpine the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--gres</a:t>
            </a:r>
            <a:r>
              <a:rPr lang="en-US" sz="2400"/>
              <a:t> slurm directive is </a:t>
            </a:r>
            <a:r>
              <a:rPr b="1" i="1" lang="en-US" sz="2400"/>
              <a:t>required</a:t>
            </a:r>
            <a:r>
              <a:rPr lang="en-US" sz="2400"/>
              <a:t> to use GPU accelerators on a GPU node. </a:t>
            </a:r>
            <a:endParaRPr sz="2400"/>
          </a:p>
          <a:p>
            <a:pPr indent="0" lvl="0" marL="4572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10000"/>
              </a:lnSpc>
              <a:spcBef>
                <a:spcPts val="285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/>
              <a:t>At a minimum, one would specify:</a:t>
            </a:r>
            <a:endParaRPr sz="2400"/>
          </a:p>
          <a:p>
            <a:pPr indent="-3810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/>
              <a:t>A GPU partition (e.g.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--partition=aa100-ucb</a:t>
            </a:r>
            <a:r>
              <a:rPr lang="en-US" sz="2400"/>
              <a:t> for an nvidia GPU node)</a:t>
            </a:r>
            <a:endParaRPr sz="2400"/>
          </a:p>
          <a:p>
            <a:pPr indent="-381000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</a:pP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--gres=gpu</a:t>
            </a:r>
            <a:r>
              <a:rPr lang="en-US" sz="2400"/>
              <a:t> in a job to specify that they would like to use a single gpu on their specified partition</a:t>
            </a:r>
            <a:endParaRPr sz="2400"/>
          </a:p>
          <a:p>
            <a:pPr indent="-381000" lvl="2" marL="1371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You can request up to 3 accelerators on Alpine (e.g. </a:t>
            </a:r>
            <a:r>
              <a:rPr lang="en-US" sz="24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--gres=gpu:3</a:t>
            </a:r>
            <a:r>
              <a:rPr lang="en-US"/>
              <a:t> )</a:t>
            </a:r>
            <a:endParaRPr/>
          </a:p>
        </p:txBody>
      </p:sp>
      <p:sp>
        <p:nvSpPr>
          <p:cNvPr id="608" name="Google Shape;608;p62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09" name="Google Shape;609;p62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0" name="Google Shape;610;p62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63"/>
          <p:cNvSpPr txBox="1"/>
          <p:nvPr>
            <p:ph type="title"/>
          </p:nvPr>
        </p:nvSpPr>
        <p:spPr>
          <a:xfrm>
            <a:off x="838200" y="335629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GPU Job Script Example</a:t>
            </a:r>
            <a:endParaRPr/>
          </a:p>
        </p:txBody>
      </p:sp>
      <p:sp>
        <p:nvSpPr>
          <p:cNvPr id="616" name="Google Shape;616;p63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17" name="Google Shape;617;p63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18" name="Google Shape;618;p63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9" name="Google Shape;619;p63"/>
          <p:cNvSpPr txBox="1"/>
          <p:nvPr/>
        </p:nvSpPr>
        <p:spPr>
          <a:xfrm>
            <a:off x="812442" y="1830091"/>
            <a:ext cx="10515600" cy="2383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26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#!/bin/bash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## Directives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--ntasks=1                  	# Number of requested tasks/cores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--time=0:01:00              	# Max run time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--partition=aa100-ucb			# Specify Alpine NVIDIA A100 node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 #SBATCH --gres=gpu:2						# Request 2 GPUs from the node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4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Advanced Job Scripts</a:t>
            </a:r>
            <a:endParaRPr/>
          </a:p>
        </p:txBody>
      </p:sp>
      <p:sp>
        <p:nvSpPr>
          <p:cNvPr id="625" name="Google Shape;625;p64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26" name="Google Shape;626;p64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27" name="Google Shape;627;p64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RC account check</a:t>
            </a:r>
            <a:endParaRPr/>
          </a:p>
        </p:txBody>
      </p:sp>
      <p:sp>
        <p:nvSpPr>
          <p:cNvPr id="199" name="Google Shape;199;p29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00" name="Google Shape;200;p29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1" name="Google Shape;201;p29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2" name="Google Shape;202;p29"/>
          <p:cNvSpPr txBox="1"/>
          <p:nvPr/>
        </p:nvSpPr>
        <p:spPr>
          <a:xfrm>
            <a:off x="838200" y="1825625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Does anyone </a:t>
            </a:r>
            <a:r>
              <a:rPr b="1" i="1" lang="en-US"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</a:t>
            </a:r>
            <a:r>
              <a:rPr lang="en-US"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have a </a:t>
            </a:r>
            <a:r>
              <a:rPr b="1" lang="en-US"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 Research Computing account</a:t>
            </a:r>
            <a:r>
              <a:rPr lang="en-US"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who would like to use a temporary account*? </a:t>
            </a: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i="1" lang="en-US"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*only available during seminar</a:t>
            </a:r>
            <a:endParaRPr i="1" sz="24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6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mpi job</a:t>
            </a:r>
            <a:endParaRPr/>
          </a:p>
        </p:txBody>
      </p:sp>
      <p:sp>
        <p:nvSpPr>
          <p:cNvPr id="633" name="Google Shape;633;p65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cases where you have a code that is parallelized, meaning it can run across multiple cores. </a:t>
            </a:r>
            <a:endParaRPr/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Number of tasks always &gt; 1. E.g., </a:t>
            </a:r>
            <a:endParaRPr/>
          </a:p>
          <a:p>
            <a:pPr indent="0" lvl="0" marL="1268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Will </a:t>
            </a: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always </a:t>
            </a: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need to load a compiler and mpi. </a:t>
            </a:r>
            <a:r>
              <a:rPr lang="en-US" sz="2398">
                <a:solidFill>
                  <a:srgbClr val="2F2B20"/>
                </a:solidFill>
              </a:rPr>
              <a:t>E.g., </a:t>
            </a:r>
            <a:endParaRPr/>
          </a:p>
          <a:p>
            <a:pPr indent="-101537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1998"/>
              <a:buNone/>
            </a:pPr>
            <a:r>
              <a:t/>
            </a:r>
            <a:endParaRPr sz="19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Executable preceded with mpirun, srun, or mpiexec. E.g.,</a:t>
            </a:r>
            <a:endParaRPr/>
          </a:p>
          <a:p>
            <a:pPr indent="-76137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Clr>
                <a:srgbClr val="A9A57C"/>
              </a:buClr>
              <a:buSzPts val="2398"/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0" lvl="0" marL="241099" rtl="0" algn="l">
              <a:lnSpc>
                <a:spcPct val="90000"/>
              </a:lnSpc>
              <a:spcBef>
                <a:spcPts val="65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Examine and run the example ‘</a:t>
            </a:r>
            <a:r>
              <a:rPr lang="en-US" sz="2398">
                <a:solidFill>
                  <a:schemeClr val="accent5"/>
                </a:solidFill>
              </a:rPr>
              <a:t>submit_python_mpi.sh</a:t>
            </a:r>
            <a:r>
              <a:rPr lang="en-US" sz="2398">
                <a:solidFill>
                  <a:srgbClr val="2F2B20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34" name="Google Shape;634;p65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35" name="Google Shape;635;p65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36" name="Google Shape;636;p65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7" name="Google Shape;637;p65"/>
          <p:cNvSpPr/>
          <p:nvPr/>
        </p:nvSpPr>
        <p:spPr>
          <a:xfrm>
            <a:off x="1817318" y="2921691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#SBATCH --ntasks=4</a:t>
            </a:r>
            <a:endParaRPr/>
          </a:p>
        </p:txBody>
      </p:sp>
      <p:sp>
        <p:nvSpPr>
          <p:cNvPr id="638" name="Google Shape;638;p65"/>
          <p:cNvSpPr/>
          <p:nvPr/>
        </p:nvSpPr>
        <p:spPr>
          <a:xfrm>
            <a:off x="1817318" y="3733118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module load intel impi</a:t>
            </a:r>
            <a:endParaRPr/>
          </a:p>
        </p:txBody>
      </p:sp>
      <p:sp>
        <p:nvSpPr>
          <p:cNvPr id="639" name="Google Shape;639;p65"/>
          <p:cNvSpPr/>
          <p:nvPr/>
        </p:nvSpPr>
        <p:spPr>
          <a:xfrm>
            <a:off x="1817318" y="4521119"/>
            <a:ext cx="8920502" cy="369332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mpirun –np 4 python yourscript.py</a:t>
            </a:r>
            <a:endParaRPr/>
          </a:p>
        </p:txBody>
      </p:sp>
      <p:sp>
        <p:nvSpPr>
          <p:cNvPr id="640" name="Google Shape;640;p65"/>
          <p:cNvSpPr/>
          <p:nvPr/>
        </p:nvSpPr>
        <p:spPr>
          <a:xfrm>
            <a:off x="1816255" y="5386617"/>
            <a:ext cx="8922600" cy="369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sbatch --partition=amilan-ucb submit_python_mpi.sh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 Light"/>
              <a:buNone/>
            </a:pPr>
            <a:r>
              <a:rPr lang="en-US" sz="4800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serial jobs in parallel</a:t>
            </a:r>
            <a:endParaRPr/>
          </a:p>
        </p:txBody>
      </p:sp>
      <p:sp>
        <p:nvSpPr>
          <p:cNvPr id="646" name="Google Shape;646;p66"/>
          <p:cNvSpPr txBox="1"/>
          <p:nvPr>
            <p:ph idx="1" type="body"/>
          </p:nvPr>
        </p:nvSpPr>
        <p:spPr>
          <a:xfrm>
            <a:off x="838200" y="1804636"/>
            <a:ext cx="10515600" cy="4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0439" lvl="0" marL="241100" rtl="0" algn="l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Not all code is designed to run with MPI (nor always makes sense to do so)</a:t>
            </a:r>
            <a:endParaRPr/>
          </a:p>
          <a:p>
            <a:pPr indent="0" lvl="0" marL="228600" rtl="0" algn="l">
              <a:lnSpc>
                <a:spcPct val="115000"/>
              </a:lnSpc>
              <a:spcBef>
                <a:spcPts val="6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90439" lvl="0" marL="241100" rtl="0" algn="l">
              <a:lnSpc>
                <a:spcPct val="100000"/>
              </a:lnSpc>
              <a:spcBef>
                <a:spcPts val="65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RC has a couple different tools that </a:t>
            </a:r>
            <a:r>
              <a:rPr lang="en-US"/>
              <a:t>lets</a:t>
            </a:r>
            <a:r>
              <a:rPr lang="en-US"/>
              <a:t> users run serial programs in parallel</a:t>
            </a:r>
            <a:endParaRPr/>
          </a:p>
          <a:p>
            <a:pPr indent="-2286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RC LoadBalancer</a:t>
            </a:r>
            <a:endParaRPr sz="1800" u="sng">
              <a:solidFill>
                <a:schemeClr val="hlink"/>
              </a:solidFill>
            </a:endParaRPr>
          </a:p>
          <a:p>
            <a:pPr indent="-228600" lvl="1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GNU Parallel</a:t>
            </a:r>
            <a:endParaRPr sz="1800"/>
          </a:p>
          <a:p>
            <a:pPr indent="0" lvl="0" marL="228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241300" lvl="0" marL="228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Example in: </a:t>
            </a:r>
            <a:r>
              <a:rPr lang="en-US" sz="2000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scripts/python_loadbalance.sh</a:t>
            </a:r>
            <a:endParaRPr sz="200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7" name="Google Shape;647;p66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48" name="Google Shape;648;p66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49" name="Google Shape;649;p66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67"/>
          <p:cNvSpPr txBox="1"/>
          <p:nvPr>
            <p:ph type="title"/>
          </p:nvPr>
        </p:nvSpPr>
        <p:spPr>
          <a:xfrm>
            <a:off x="427725" y="4530476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55" name="Google Shape;655;p67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56" name="Google Shape;656;p67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57" name="Google Shape;657;p67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Interactive jobs</a:t>
            </a:r>
            <a:endParaRPr/>
          </a:p>
        </p:txBody>
      </p:sp>
      <p:sp>
        <p:nvSpPr>
          <p:cNvPr id="663" name="Google Shape;663;p68"/>
          <p:cNvSpPr txBox="1"/>
          <p:nvPr>
            <p:ph idx="1" type="body"/>
          </p:nvPr>
        </p:nvSpPr>
        <p:spPr>
          <a:xfrm>
            <a:off x="838200" y="1804636"/>
            <a:ext cx="10515600" cy="41631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410" lvl="0" marL="24109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our job to run in the background</a:t>
            </a:r>
            <a:endParaRPr sz="2398"/>
          </a:p>
          <a:p>
            <a:pPr indent="-228410" lvl="0" marL="241099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Sometimes we want to work on program in real time</a:t>
            </a:r>
            <a:endParaRPr/>
          </a:p>
          <a:p>
            <a:pPr indent="-228410" lvl="1" marL="1147132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Great for testing, debugging</a:t>
            </a:r>
            <a:endParaRPr sz="2398">
              <a:solidFill>
                <a:srgbClr val="2F2B20"/>
              </a:solidFill>
            </a:endParaRPr>
          </a:p>
          <a:p>
            <a:pPr indent="0" lvl="0" marL="6858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66573" lvl="0" marL="228600" rtl="0" algn="l">
              <a:lnSpc>
                <a:spcPct val="90000"/>
              </a:lnSpc>
              <a:spcBef>
                <a:spcPts val="555"/>
              </a:spcBef>
              <a:spcAft>
                <a:spcPts val="0"/>
              </a:spcAft>
              <a:buClr>
                <a:srgbClr val="2F2B20"/>
              </a:buClr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We can get access to a compute node interactively with </a:t>
            </a:r>
            <a:r>
              <a:rPr lang="en-US" sz="2398">
                <a:solidFill>
                  <a:srgbClr val="0070C0"/>
                </a:solidFill>
                <a:latin typeface="Consolas"/>
                <a:ea typeface="Consolas"/>
                <a:cs typeface="Consolas"/>
                <a:sym typeface="Consolas"/>
              </a:rPr>
              <a:t>sinteractive</a:t>
            </a:r>
            <a:endParaRPr sz="2398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None/>
            </a:pPr>
            <a:r>
              <a:t/>
            </a:r>
            <a:endParaRPr sz="2398">
              <a:solidFill>
                <a:srgbClr val="2F2B20"/>
              </a:solidFill>
            </a:endParaRPr>
          </a:p>
          <a:p>
            <a:pPr indent="-228412" lvl="0" marL="241100" rtl="0" algn="l">
              <a:lnSpc>
                <a:spcPct val="90000"/>
              </a:lnSpc>
              <a:spcBef>
                <a:spcPts val="585"/>
              </a:spcBef>
              <a:spcAft>
                <a:spcPts val="0"/>
              </a:spcAft>
              <a:buSzPts val="2398"/>
              <a:buChar char="•"/>
            </a:pPr>
            <a:r>
              <a:rPr lang="en-US" sz="2398">
                <a:solidFill>
                  <a:srgbClr val="2F2B20"/>
                </a:solidFill>
              </a:rPr>
              <a:t>For example, let’s run the R job we previously ran as a batch job, but this time let’s do it interactively</a:t>
            </a:r>
            <a:endParaRPr sz="2398"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64" name="Google Shape;664;p68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65" name="Google Shape;665;p68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66" name="Google Shape;666;p68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6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Running an interactive job</a:t>
            </a:r>
            <a:endParaRPr/>
          </a:p>
        </p:txBody>
      </p:sp>
      <p:sp>
        <p:nvSpPr>
          <p:cNvPr id="672" name="Google Shape;672;p69"/>
          <p:cNvSpPr txBox="1"/>
          <p:nvPr>
            <p:ph idx="1" type="body"/>
          </p:nvPr>
        </p:nvSpPr>
        <p:spPr>
          <a:xfrm>
            <a:off x="636319" y="1801875"/>
            <a:ext cx="111558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0000" lnSpcReduction="20000"/>
          </a:bodyPr>
          <a:lstStyle/>
          <a:p>
            <a:pPr indent="-215710" lvl="0" marL="241099" marR="5075" rtl="0" algn="l">
              <a:lnSpc>
                <a:spcPct val="98666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5050"/>
              <a:t>T</a:t>
            </a:r>
            <a:r>
              <a:rPr lang="en-US" sz="5050">
                <a:solidFill>
                  <a:srgbClr val="2F2B20"/>
                </a:solidFill>
              </a:rPr>
              <a:t>o work with R interactively, we request time from Alpine</a:t>
            </a:r>
            <a:endParaRPr sz="5050"/>
          </a:p>
          <a:p>
            <a:pPr indent="-215710" lvl="0" marL="241099" marR="441593" rtl="0" algn="l">
              <a:lnSpc>
                <a:spcPct val="98666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When the resources become available the job starts</a:t>
            </a:r>
            <a:endParaRPr sz="5050"/>
          </a:p>
          <a:p>
            <a:pPr indent="-215710" lvl="0" marL="24109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Commands to run:</a:t>
            </a:r>
            <a:endParaRPr sz="5050"/>
          </a:p>
          <a:p>
            <a:pPr indent="0" lvl="0" marL="582894" rtl="0" algn="l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r>
              <a:t/>
            </a: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582894" rtl="0" algn="l">
              <a:lnSpc>
                <a:spcPct val="90000"/>
              </a:lnSpc>
              <a:spcBef>
                <a:spcPts val="458"/>
              </a:spcBef>
              <a:spcAft>
                <a:spcPts val="0"/>
              </a:spcAft>
              <a:buClr>
                <a:schemeClr val="dk1"/>
              </a:buClr>
              <a:buSzPct val="47524"/>
              <a:buNone/>
            </a:pPr>
            <a:r>
              <a:t/>
            </a:r>
            <a:endParaRPr sz="5050">
              <a:solidFill>
                <a:srgbClr val="0070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215712" lvl="0" marL="241100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receive a prompt, then:</a:t>
            </a:r>
            <a:endParaRPr sz="5050">
              <a:solidFill>
                <a:srgbClr val="2F2B20"/>
              </a:solidFill>
            </a:endParaRPr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r>
              <a:t/>
            </a:r>
            <a:endParaRPr sz="5050">
              <a:solidFill>
                <a:srgbClr val="2F2B20"/>
              </a:solidFill>
            </a:endParaRPr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r>
              <a:t/>
            </a:r>
            <a:endParaRPr sz="5050"/>
          </a:p>
          <a:p>
            <a:pPr indent="-87440" lvl="0" marL="241099" rtl="0" algn="l">
              <a:lnSpc>
                <a:spcPct val="90000"/>
              </a:lnSpc>
              <a:spcBef>
                <a:spcPts val="355"/>
              </a:spcBef>
              <a:spcAft>
                <a:spcPts val="0"/>
              </a:spcAft>
              <a:buClr>
                <a:srgbClr val="A9A57C"/>
              </a:buClr>
              <a:buSzPct val="47524"/>
              <a:buNone/>
            </a:pPr>
            <a:r>
              <a:t/>
            </a:r>
            <a:endParaRPr sz="5050"/>
          </a:p>
          <a:p>
            <a:pPr indent="0" lvl="0" marL="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2F2B20"/>
              </a:solidFill>
            </a:endParaRPr>
          </a:p>
          <a:p>
            <a:pPr indent="0" lvl="0" marL="228600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None/>
            </a:pPr>
            <a:r>
              <a:t/>
            </a:r>
            <a:endParaRPr sz="5050">
              <a:solidFill>
                <a:srgbClr val="2F2B20"/>
              </a:solidFill>
            </a:endParaRPr>
          </a:p>
          <a:p>
            <a:pPr indent="-215710" lvl="0" marL="24109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SzPct val="100000"/>
              <a:buChar char="•"/>
            </a:pPr>
            <a:r>
              <a:rPr lang="en-US" sz="5050">
                <a:solidFill>
                  <a:srgbClr val="2F2B20"/>
                </a:solidFill>
              </a:rPr>
              <a:t>Once we finish we must exit! (job will time out eventually) </a:t>
            </a:r>
            <a:endParaRPr sz="5050"/>
          </a:p>
          <a:p>
            <a:pPr indent="-63945" lvl="0" marL="24109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  <a:p>
            <a:pPr indent="0" lvl="0" marL="12689" rtl="0" algn="l">
              <a:lnSpc>
                <a:spcPct val="90000"/>
              </a:lnSpc>
              <a:spcBef>
                <a:spcPts val="224"/>
              </a:spcBef>
              <a:spcAft>
                <a:spcPts val="0"/>
              </a:spcAft>
              <a:buClr>
                <a:srgbClr val="A9A57C"/>
              </a:buClr>
              <a:buSzPct val="100000"/>
              <a:buNone/>
            </a:pPr>
            <a:r>
              <a:t/>
            </a:r>
            <a:endParaRPr>
              <a:solidFill>
                <a:srgbClr val="2F2B20"/>
              </a:solidFill>
            </a:endParaRPr>
          </a:p>
        </p:txBody>
      </p:sp>
      <p:sp>
        <p:nvSpPr>
          <p:cNvPr id="673" name="Google Shape;673;p69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74" name="Google Shape;674;p69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75" name="Google Shape;675;p69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6" name="Google Shape;676;p69"/>
          <p:cNvSpPr/>
          <p:nvPr/>
        </p:nvSpPr>
        <p:spPr>
          <a:xfrm>
            <a:off x="1007600" y="2758100"/>
            <a:ext cx="7728900" cy="40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sinteractive –-time=00:10:00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7" name="Google Shape;677;p69"/>
          <p:cNvSpPr/>
          <p:nvPr/>
        </p:nvSpPr>
        <p:spPr>
          <a:xfrm>
            <a:off x="1046751" y="3555400"/>
            <a:ext cx="7689900" cy="10158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module load R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cd programs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Rscript R_program.R</a:t>
            </a:r>
            <a:endParaRPr sz="2000">
              <a:solidFill>
                <a:schemeClr val="accent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8" name="Google Shape;678;p69"/>
          <p:cNvSpPr/>
          <p:nvPr/>
        </p:nvSpPr>
        <p:spPr>
          <a:xfrm>
            <a:off x="1046776" y="5140275"/>
            <a:ext cx="7689900" cy="40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accent5"/>
                </a:solidFill>
                <a:latin typeface="Consolas"/>
                <a:ea typeface="Consolas"/>
                <a:cs typeface="Consolas"/>
                <a:sym typeface="Consolas"/>
              </a:rPr>
              <a:t>$ exit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70"/>
          <p:cNvSpPr txBox="1"/>
          <p:nvPr>
            <p:ph type="title"/>
          </p:nvPr>
        </p:nvSpPr>
        <p:spPr>
          <a:xfrm>
            <a:off x="838200" y="32063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Thank you!</a:t>
            </a:r>
            <a:endParaRPr/>
          </a:p>
        </p:txBody>
      </p:sp>
      <p:sp>
        <p:nvSpPr>
          <p:cNvPr id="684" name="Google Shape;684;p70"/>
          <p:cNvSpPr txBox="1"/>
          <p:nvPr>
            <p:ph idx="1" type="body"/>
          </p:nvPr>
        </p:nvSpPr>
        <p:spPr>
          <a:xfrm>
            <a:off x="882575" y="1427080"/>
            <a:ext cx="10965000" cy="47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/>
              <a:t>S</a:t>
            </a:r>
            <a:r>
              <a:rPr lang="en-US"/>
              <a:t>urvey: 						</a:t>
            </a:r>
            <a:r>
              <a:rPr lang="en-US" u="sng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http://tinyurl.com/curc-survey18</a:t>
            </a:r>
            <a:r>
              <a:rPr lang="en-US">
                <a:solidFill>
                  <a:schemeClr val="accent3"/>
                </a:solidFill>
              </a:rPr>
              <a:t> </a:t>
            </a:r>
            <a:endParaRPr/>
          </a:p>
          <a:p>
            <a:pPr indent="-406400" lvl="0" marL="457200" marR="5905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/>
              <a:t>Contact information: 	</a:t>
            </a:r>
            <a:r>
              <a:rPr lang="en-US" u="sng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rc-help@Colorado.edu</a:t>
            </a:r>
            <a:endParaRPr sz="600">
              <a:solidFill>
                <a:srgbClr val="0070C0"/>
              </a:solidFill>
            </a:endParaRPr>
          </a:p>
          <a:p>
            <a:pPr indent="0" lvl="0" marL="0" marR="59055" rtl="0" algn="l">
              <a:lnSpc>
                <a:spcPct val="120000"/>
              </a:lnSpc>
              <a:spcBef>
                <a:spcPts val="188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accent5"/>
              </a:solidFill>
            </a:endParaRPr>
          </a:p>
          <a:p>
            <a:pPr indent="-4064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A9A57C"/>
              </a:buClr>
              <a:buSzPts val="2800"/>
              <a:buChar char="•"/>
            </a:pPr>
            <a:r>
              <a:rPr lang="en-US" sz="2800"/>
              <a:t>Slurm Commands:  </a:t>
            </a:r>
            <a:r>
              <a:rPr lang="en-US" sz="2800" u="sng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https://slurm.schedmd.com/quickstart.html</a:t>
            </a:r>
            <a:endParaRPr i="1">
              <a:solidFill>
                <a:srgbClr val="0070C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85" name="Google Shape;685;p70"/>
          <p:cNvSpPr txBox="1"/>
          <p:nvPr>
            <p:ph idx="10" type="dt"/>
          </p:nvPr>
        </p:nvSpPr>
        <p:spPr>
          <a:xfrm>
            <a:off x="2859111" y="6356350"/>
            <a:ext cx="1108636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686" name="Google Shape;686;p70"/>
          <p:cNvSpPr txBox="1"/>
          <p:nvPr>
            <p:ph idx="11" type="ftr"/>
          </p:nvPr>
        </p:nvSpPr>
        <p:spPr>
          <a:xfrm>
            <a:off x="4109428" y="6356350"/>
            <a:ext cx="411480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687" name="Google Shape;687;p70"/>
          <p:cNvSpPr txBox="1"/>
          <p:nvPr>
            <p:ph idx="12" type="sldNum"/>
          </p:nvPr>
        </p:nvSpPr>
        <p:spPr>
          <a:xfrm>
            <a:off x="8494688" y="6356350"/>
            <a:ext cx="682920" cy="365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08" name="Google Shape;208;p30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09" name="Google Shape;209;p30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902" y="2901338"/>
            <a:ext cx="1829290" cy="182929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4852509" y="3399146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</a:t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8642100" y="4793545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Storage</a:t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8642100" y="2067674"/>
            <a:ext cx="1756500" cy="8337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0097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Computer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Hardware</a:t>
            </a:r>
            <a:endParaRPr/>
          </a:p>
        </p:txBody>
      </p:sp>
      <p:cxnSp>
        <p:nvCxnSpPr>
          <p:cNvPr id="214" name="Google Shape;214;p30"/>
          <p:cNvCxnSpPr/>
          <p:nvPr/>
        </p:nvCxnSpPr>
        <p:spPr>
          <a:xfrm>
            <a:off x="2797901" y="3649380"/>
            <a:ext cx="1587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30"/>
          <p:cNvCxnSpPr/>
          <p:nvPr/>
        </p:nvCxnSpPr>
        <p:spPr>
          <a:xfrm rot="10800000">
            <a:off x="2808090" y="4154841"/>
            <a:ext cx="15669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30"/>
          <p:cNvCxnSpPr/>
          <p:nvPr/>
        </p:nvCxnSpPr>
        <p:spPr>
          <a:xfrm flipH="1" rot="10800000">
            <a:off x="6932479" y="2628383"/>
            <a:ext cx="1415400" cy="768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30"/>
          <p:cNvCxnSpPr/>
          <p:nvPr/>
        </p:nvCxnSpPr>
        <p:spPr>
          <a:xfrm>
            <a:off x="6902156" y="4377216"/>
            <a:ext cx="1576800" cy="636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30"/>
          <p:cNvCxnSpPr/>
          <p:nvPr/>
        </p:nvCxnSpPr>
        <p:spPr>
          <a:xfrm>
            <a:off x="9459678" y="3133834"/>
            <a:ext cx="0" cy="1475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30"/>
          <p:cNvSpPr txBox="1"/>
          <p:nvPr/>
        </p:nvSpPr>
        <p:spPr>
          <a:xfrm>
            <a:off x="2825478" y="2914666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Submit Job</a:t>
            </a:r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2883808" y="4430983"/>
            <a:ext cx="153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Results</a:t>
            </a:r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956" y="5134380"/>
            <a:ext cx="636867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70" y="5285430"/>
            <a:ext cx="636868" cy="636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611" y="2072417"/>
            <a:ext cx="636867" cy="636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673" y="1991602"/>
            <a:ext cx="636868" cy="63686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0"/>
          <p:cNvSpPr txBox="1"/>
          <p:nvPr>
            <p:ph type="title"/>
          </p:nvPr>
        </p:nvSpPr>
        <p:spPr>
          <a:xfrm>
            <a:off x="796200" y="410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HPC - High Performance Computing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32" name="Google Shape;232;p31"/>
          <p:cNvSpPr txBox="1"/>
          <p:nvPr>
            <p:ph idx="1" type="body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7838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Alpine is the 3rd-generation HPC cluster at CURC, following:</a:t>
            </a:r>
            <a:endParaRPr sz="2550"/>
          </a:p>
          <a:p>
            <a:pPr indent="-37838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Janus</a:t>
            </a:r>
            <a:endParaRPr sz="2550"/>
          </a:p>
          <a:p>
            <a:pPr indent="-37838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RMACC Summit</a:t>
            </a:r>
            <a:endParaRPr sz="2550"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550"/>
          </a:p>
          <a:p>
            <a:pPr indent="-37838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Alpine is a heterogeneous cluster with pooled resources from the following institutions: </a:t>
            </a:r>
            <a:endParaRPr sz="2550"/>
          </a:p>
          <a:p>
            <a:pPr indent="-37838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CU Boulder</a:t>
            </a:r>
            <a:endParaRPr sz="2550"/>
          </a:p>
          <a:p>
            <a:pPr indent="-37838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Colorado State University</a:t>
            </a:r>
            <a:endParaRPr sz="2550"/>
          </a:p>
          <a:p>
            <a:pPr indent="-37838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2550"/>
              <a:t>Anschutz Medical Campus.</a:t>
            </a:r>
            <a:endParaRPr sz="2400"/>
          </a:p>
        </p:txBody>
      </p:sp>
      <p:sp>
        <p:nvSpPr>
          <p:cNvPr id="233" name="Google Shape;233;p31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34" name="Google Shape;234;p31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35" name="Google Shape;235;p31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0" name="Google Shape;240;p31"/>
            <p:cNvCxnSpPr>
              <a:stCxn id="239" idx="3"/>
              <a:endCxn id="235" idx="1"/>
            </p:cNvCxnSpPr>
            <p:nvPr/>
          </p:nvCxnSpPr>
          <p:spPr>
            <a:xfrm flipH="1" rot="10800000">
              <a:off x="3221598" y="2738643"/>
              <a:ext cx="270300" cy="7524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31"/>
            <p:cNvCxnSpPr>
              <a:stCxn id="239" idx="3"/>
              <a:endCxn id="238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" name="Google Shape;242;p31"/>
            <p:cNvCxnSpPr>
              <a:stCxn id="235" idx="2"/>
              <a:endCxn id="238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3" name="Google Shape;243;p31"/>
            <p:cNvCxnSpPr>
              <a:endCxn id="236" idx="1"/>
            </p:cNvCxnSpPr>
            <p:nvPr/>
          </p:nvCxnSpPr>
          <p:spPr>
            <a:xfrm flipH="1" rot="10800000">
              <a:off x="3849127" y="2369563"/>
              <a:ext cx="1007700" cy="3690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4" name="Google Shape;244;p31"/>
            <p:cNvCxnSpPr>
              <a:endCxn id="238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5" name="Google Shape;245;p31"/>
            <p:cNvCxnSpPr>
              <a:stCxn id="236" idx="3"/>
              <a:endCxn id="237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6" name="Google Shape;246;p31"/>
            <p:cNvCxnSpPr>
              <a:stCxn id="238" idx="3"/>
              <a:endCxn id="237" idx="1"/>
            </p:cNvCxnSpPr>
            <p:nvPr/>
          </p:nvCxnSpPr>
          <p:spPr>
            <a:xfrm flipH="1" rot="10800000">
              <a:off x="4597062" y="3122107"/>
              <a:ext cx="879000" cy="5676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47" name="Google Shape;247;p31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/>
                <a:t>Alpine</a:t>
              </a:r>
              <a:endParaRPr b="1" sz="1800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54" name="Google Shape;254;p32"/>
          <p:cNvSpPr txBox="1"/>
          <p:nvPr>
            <p:ph idx="1" type="body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Hardware on Alpine is purchased and released in stages:</a:t>
            </a:r>
            <a:endParaRPr sz="2400"/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Alpine (stage 1):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64 General CPU Nodes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i="1" lang="en-US"/>
              <a:t>AMD Milan, 64 Core, 3.83G RAM/Core</a:t>
            </a:r>
            <a:endParaRPr i="1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8 NVIDIA GPU Nodes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i="1" lang="en-US"/>
              <a:t>3x NVIDIA A100 (atop General CPU node)</a:t>
            </a:r>
            <a:endParaRPr i="1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8 AMD GPU Nodes</a:t>
            </a:r>
            <a:endParaRPr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i="1" lang="en-US"/>
              <a:t>3x AMD MI100 (atop General CPU node)</a:t>
            </a:r>
            <a:endParaRPr sz="2400"/>
          </a:p>
        </p:txBody>
      </p:sp>
      <p:sp>
        <p:nvSpPr>
          <p:cNvPr id="255" name="Google Shape;255;p32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56" name="Google Shape;256;p32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57" name="Google Shape;257;p32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2" name="Google Shape;262;p32"/>
            <p:cNvCxnSpPr>
              <a:stCxn id="261" idx="3"/>
              <a:endCxn id="257" idx="1"/>
            </p:cNvCxnSpPr>
            <p:nvPr/>
          </p:nvCxnSpPr>
          <p:spPr>
            <a:xfrm flipH="1" rot="10800000">
              <a:off x="3221598" y="2738643"/>
              <a:ext cx="270300" cy="7524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32"/>
            <p:cNvCxnSpPr>
              <a:stCxn id="261" idx="3"/>
              <a:endCxn id="260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32"/>
            <p:cNvCxnSpPr>
              <a:stCxn id="257" idx="2"/>
              <a:endCxn id="260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5" name="Google Shape;265;p32"/>
            <p:cNvCxnSpPr>
              <a:endCxn id="258" idx="1"/>
            </p:cNvCxnSpPr>
            <p:nvPr/>
          </p:nvCxnSpPr>
          <p:spPr>
            <a:xfrm flipH="1" rot="10800000">
              <a:off x="3849127" y="2369563"/>
              <a:ext cx="1007700" cy="3690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6" name="Google Shape;266;p32"/>
            <p:cNvCxnSpPr>
              <a:endCxn id="260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7" name="Google Shape;267;p32"/>
            <p:cNvCxnSpPr>
              <a:stCxn id="258" idx="3"/>
              <a:endCxn id="259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" name="Google Shape;268;p32"/>
            <p:cNvCxnSpPr>
              <a:stCxn id="260" idx="3"/>
              <a:endCxn id="259" idx="1"/>
            </p:cNvCxnSpPr>
            <p:nvPr/>
          </p:nvCxnSpPr>
          <p:spPr>
            <a:xfrm flipH="1" rot="10800000">
              <a:off x="4597062" y="3122107"/>
              <a:ext cx="879000" cy="5676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9" name="Google Shape;269;p32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/>
                <a:t>Alpine</a:t>
              </a:r>
              <a:endParaRPr b="1" sz="1800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Cluster: Alpine </a:t>
            </a:r>
            <a:endParaRPr/>
          </a:p>
        </p:txBody>
      </p:sp>
      <p:sp>
        <p:nvSpPr>
          <p:cNvPr id="276" name="Google Shape;276;p33"/>
          <p:cNvSpPr txBox="1"/>
          <p:nvPr>
            <p:ph idx="1" type="body"/>
          </p:nvPr>
        </p:nvSpPr>
        <p:spPr>
          <a:xfrm>
            <a:off x="4762225" y="1825625"/>
            <a:ext cx="6591600" cy="4163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Interconnect</a:t>
            </a:r>
            <a:endParaRPr sz="24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b="1" lang="en-US" sz="1800"/>
              <a:t>CPU nodes</a:t>
            </a:r>
            <a:r>
              <a:rPr lang="en-US" sz="1800"/>
              <a:t>: HDR-100 InfiniBand (200Gb inter-node fabric)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b="1" lang="en-US" sz="1800"/>
              <a:t>GPU nodes</a:t>
            </a:r>
            <a:r>
              <a:rPr lang="en-US" sz="1800"/>
              <a:t>: 2x25 Gb Ethernet +RoCE</a:t>
            </a:r>
            <a:endParaRPr sz="1800"/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-US" sz="1800"/>
              <a:t>nvlink compatibility in progress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b="1" lang="en-US" sz="1800"/>
              <a:t>Scratch Storage</a:t>
            </a:r>
            <a:r>
              <a:rPr lang="en-US" sz="1800"/>
              <a:t>: 25Gb Ethernet +RoCE</a:t>
            </a:r>
            <a:endParaRPr sz="1800"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Operating System</a:t>
            </a:r>
            <a:endParaRPr sz="24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 sz="1800"/>
              <a:t>RedHat Enterprise Linux version 8 operating system</a:t>
            </a:r>
            <a:endParaRPr sz="1800"/>
          </a:p>
        </p:txBody>
      </p:sp>
      <p:sp>
        <p:nvSpPr>
          <p:cNvPr id="277" name="Google Shape;277;p33"/>
          <p:cNvSpPr txBox="1"/>
          <p:nvPr>
            <p:ph idx="12" type="sldNum"/>
          </p:nvPr>
        </p:nvSpPr>
        <p:spPr>
          <a:xfrm>
            <a:off x="8610600" y="6356350"/>
            <a:ext cx="6828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78" name="Google Shape;278;p33"/>
          <p:cNvGrpSpPr/>
          <p:nvPr/>
        </p:nvGrpSpPr>
        <p:grpSpPr>
          <a:xfrm>
            <a:off x="1486798" y="2512125"/>
            <a:ext cx="2968949" cy="2414882"/>
            <a:chOff x="2864298" y="1459325"/>
            <a:chExt cx="2968949" cy="2414882"/>
          </a:xfrm>
        </p:grpSpPr>
        <p:sp>
          <p:nvSpPr>
            <p:cNvPr id="279" name="Google Shape;279;p33"/>
            <p:cNvSpPr/>
            <p:nvPr/>
          </p:nvSpPr>
          <p:spPr>
            <a:xfrm>
              <a:off x="3491867" y="2554237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856827" y="2185063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475947" y="2937496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239762" y="3505207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2864298" y="3306543"/>
              <a:ext cx="357300" cy="369000"/>
            </a:xfrm>
            <a:prstGeom prst="rect">
              <a:avLst/>
            </a:prstGeom>
            <a:solidFill>
              <a:srgbClr val="E7E6E6"/>
            </a:solidFill>
            <a:ln cap="flat" cmpd="sng" w="1905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4" name="Google Shape;284;p33"/>
            <p:cNvCxnSpPr>
              <a:stCxn id="283" idx="3"/>
              <a:endCxn id="279" idx="1"/>
            </p:cNvCxnSpPr>
            <p:nvPr/>
          </p:nvCxnSpPr>
          <p:spPr>
            <a:xfrm flipH="1" rot="10800000">
              <a:off x="3221598" y="2738643"/>
              <a:ext cx="270300" cy="7524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" name="Google Shape;285;p33"/>
            <p:cNvCxnSpPr>
              <a:stCxn id="283" idx="3"/>
              <a:endCxn id="282" idx="1"/>
            </p:cNvCxnSpPr>
            <p:nvPr/>
          </p:nvCxnSpPr>
          <p:spPr>
            <a:xfrm>
              <a:off x="3221598" y="3491043"/>
              <a:ext cx="1018200" cy="1986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33"/>
            <p:cNvCxnSpPr>
              <a:stCxn id="279" idx="2"/>
              <a:endCxn id="282" idx="1"/>
            </p:cNvCxnSpPr>
            <p:nvPr/>
          </p:nvCxnSpPr>
          <p:spPr>
            <a:xfrm>
              <a:off x="3670517" y="2923237"/>
              <a:ext cx="569100" cy="7665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7" name="Google Shape;287;p33"/>
            <p:cNvCxnSpPr>
              <a:endCxn id="280" idx="1"/>
            </p:cNvCxnSpPr>
            <p:nvPr/>
          </p:nvCxnSpPr>
          <p:spPr>
            <a:xfrm flipH="1" rot="10800000">
              <a:off x="3849127" y="2369563"/>
              <a:ext cx="1007700" cy="3690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8" name="Google Shape;288;p33"/>
            <p:cNvCxnSpPr>
              <a:endCxn id="282" idx="3"/>
            </p:cNvCxnSpPr>
            <p:nvPr/>
          </p:nvCxnSpPr>
          <p:spPr>
            <a:xfrm flipH="1">
              <a:off x="4597062" y="2554207"/>
              <a:ext cx="438000" cy="11355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9" name="Google Shape;289;p33"/>
            <p:cNvCxnSpPr>
              <a:stCxn id="280" idx="3"/>
              <a:endCxn id="281" idx="1"/>
            </p:cNvCxnSpPr>
            <p:nvPr/>
          </p:nvCxnSpPr>
          <p:spPr>
            <a:xfrm>
              <a:off x="5214127" y="2369563"/>
              <a:ext cx="261900" cy="7524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0" name="Google Shape;290;p33"/>
            <p:cNvCxnSpPr>
              <a:stCxn id="282" idx="3"/>
              <a:endCxn id="281" idx="1"/>
            </p:cNvCxnSpPr>
            <p:nvPr/>
          </p:nvCxnSpPr>
          <p:spPr>
            <a:xfrm flipH="1" rot="10800000">
              <a:off x="4597062" y="3122107"/>
              <a:ext cx="879000" cy="567600"/>
            </a:xfrm>
            <a:prstGeom prst="straightConnector1">
              <a:avLst/>
            </a:prstGeom>
            <a:noFill/>
            <a:ln cap="flat" cmpd="sng" w="9525">
              <a:solidFill>
                <a:srgbClr val="44546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1" name="Google Shape;291;p33"/>
            <p:cNvSpPr txBox="1"/>
            <p:nvPr/>
          </p:nvSpPr>
          <p:spPr>
            <a:xfrm>
              <a:off x="3444895" y="1459325"/>
              <a:ext cx="18159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/>
                <a:t>Alpine</a:t>
              </a:r>
              <a:endParaRPr b="1" sz="1800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/>
          <p:nvPr>
            <p:ph type="title"/>
          </p:nvPr>
        </p:nvSpPr>
        <p:spPr>
          <a:xfrm>
            <a:off x="838200" y="53290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Helvetica Neue Light"/>
              <a:buNone/>
            </a:pPr>
            <a:r>
              <a:rPr lang="en-US">
                <a:latin typeface="Helvetica Neue Light"/>
                <a:ea typeface="Helvetica Neue Light"/>
                <a:cs typeface="Helvetica Neue Light"/>
                <a:sym typeface="Helvetica Neue Light"/>
              </a:rPr>
              <a:t>Submitting Jobs via Terminal</a:t>
            </a:r>
            <a:endParaRPr/>
          </a:p>
        </p:txBody>
      </p:sp>
      <p:sp>
        <p:nvSpPr>
          <p:cNvPr id="297" name="Google Shape;297;p34"/>
          <p:cNvSpPr txBox="1"/>
          <p:nvPr>
            <p:ph idx="10" type="dt"/>
          </p:nvPr>
        </p:nvSpPr>
        <p:spPr>
          <a:xfrm>
            <a:off x="2859111" y="6356350"/>
            <a:ext cx="11085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9/16/2021</a:t>
            </a:r>
            <a:endParaRPr/>
          </a:p>
        </p:txBody>
      </p:sp>
      <p:sp>
        <p:nvSpPr>
          <p:cNvPr id="298" name="Google Shape;298;p34"/>
          <p:cNvSpPr txBox="1"/>
          <p:nvPr>
            <p:ph idx="11" type="ftr"/>
          </p:nvPr>
        </p:nvSpPr>
        <p:spPr>
          <a:xfrm>
            <a:off x="4109428" y="6356350"/>
            <a:ext cx="4114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HPC Job Submission</a:t>
            </a:r>
            <a:endParaRPr/>
          </a:p>
        </p:txBody>
      </p:sp>
      <p:sp>
        <p:nvSpPr>
          <p:cNvPr id="299" name="Google Shape;299;p34"/>
          <p:cNvSpPr txBox="1"/>
          <p:nvPr>
            <p:ph idx="12" type="sldNum"/>
          </p:nvPr>
        </p:nvSpPr>
        <p:spPr>
          <a:xfrm>
            <a:off x="8494688" y="6356350"/>
            <a:ext cx="682800" cy="36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